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17"/>
  </p:notesMasterIdLst>
  <p:handoutMasterIdLst>
    <p:handoutMasterId r:id="rId18"/>
  </p:handoutMasterIdLst>
  <p:sldIdLst>
    <p:sldId id="350" r:id="rId5"/>
    <p:sldId id="353" r:id="rId6"/>
    <p:sldId id="362" r:id="rId7"/>
    <p:sldId id="355" r:id="rId8"/>
    <p:sldId id="356" r:id="rId9"/>
    <p:sldId id="363" r:id="rId10"/>
    <p:sldId id="358" r:id="rId11"/>
    <p:sldId id="364" r:id="rId12"/>
    <p:sldId id="360" r:id="rId13"/>
    <p:sldId id="366" r:id="rId14"/>
    <p:sldId id="365" r:id="rId15"/>
    <p:sldId id="361" r:id="rId16"/>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95A2"/>
    <a:srgbClr val="08306B"/>
    <a:srgbClr val="F9D448"/>
    <a:srgbClr val="7CA6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6" d="100"/>
          <a:sy n="96" d="100"/>
        </p:scale>
        <p:origin x="287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4" name="Segnaposto piè di pagina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it-IT" smtClean="0"/>
              <a:t>‹N›</a:t>
            </a:fld>
            <a:endParaRPr lang="it-IT"/>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D5349E3-2257-46A2-87AA-98208788B886}" type="datetime1">
              <a:rPr lang="it-IT" noProof="0" smtClean="0"/>
              <a:t>04/03/2023</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it-IT" noProof="0" smtClean="0"/>
              <a:t>‹N›</a:t>
            </a:fld>
            <a:endParaRPr lang="it-IT"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1</a:t>
            </a:fld>
            <a:endParaRPr lang="it-IT"/>
          </a:p>
        </p:txBody>
      </p:sp>
    </p:spTree>
    <p:extLst>
      <p:ext uri="{BB962C8B-B14F-4D97-AF65-F5344CB8AC3E}">
        <p14:creationId xmlns:p14="http://schemas.microsoft.com/office/powerpoint/2010/main" val="2492159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it-IT" noProof="0"/>
              <a:t>Fare clic per modificare lo stile del titolo dello schema</a:t>
            </a:r>
            <a:endParaRPr lang="it-IT" noProof="0" dirty="0"/>
          </a:p>
        </p:txBody>
      </p:sp>
      <p:grpSp>
        <p:nvGrpSpPr>
          <p:cNvPr id="9" name="Gruppo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3" name="Connettore diritto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 Col">
    <p:spTree>
      <p:nvGrpSpPr>
        <p:cNvPr id="1" name=""/>
        <p:cNvGrpSpPr/>
        <p:nvPr/>
      </p:nvGrpSpPr>
      <p:grpSpPr>
        <a:xfrm>
          <a:off x="0" y="0"/>
          <a:ext cx="0" cy="0"/>
          <a:chOff x="0" y="0"/>
          <a:chExt cx="0" cy="0"/>
        </a:xfrm>
      </p:grpSpPr>
      <p:grpSp>
        <p:nvGrpSpPr>
          <p:cNvPr id="19" name="Gruppo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igura a mano libera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8" name="Segnaposto contenuto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15" name="Connettore diritto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fld id="{502031D7-8779-41C9-8C49-1B0BC95C516E}" type="datetime4">
              <a:rPr lang="it-IT" noProof="0" smtClean="0">
                <a:latin typeface="+mn-lt"/>
              </a:rPr>
              <a:t>4 marzo 2023</a:t>
            </a:fld>
            <a:endParaRPr lang="it-IT" noProof="0" dirty="0">
              <a:latin typeface="+mn-lt"/>
            </a:endParaRPr>
          </a:p>
        </p:txBody>
      </p:sp>
      <p:sp>
        <p:nvSpPr>
          <p:cNvPr id="3" name="Segnaposto piè di pagina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 col">
    <p:spTree>
      <p:nvGrpSpPr>
        <p:cNvPr id="1" name=""/>
        <p:cNvGrpSpPr/>
        <p:nvPr/>
      </p:nvGrpSpPr>
      <p:grpSpPr>
        <a:xfrm>
          <a:off x="0" y="0"/>
          <a:ext cx="0" cy="0"/>
          <a:chOff x="0" y="0"/>
          <a:chExt cx="0" cy="0"/>
        </a:xfrm>
      </p:grpSpPr>
      <p:grpSp>
        <p:nvGrpSpPr>
          <p:cNvPr id="37" name="Gruppo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igura a mano libera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9" name="Figura a mano libera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40" name="Figura a mano libera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0" name="Segnaposto testo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1" name="Segnaposto contenuto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2" name="Segnaposto testo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4" name="Segnaposto contenuto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nettore diritto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fld id="{76D825BC-9803-467D-A049-B47340459F55}" type="datetime4">
              <a:rPr lang="it-IT" noProof="0" smtClean="0">
                <a:latin typeface="+mn-lt"/>
              </a:rPr>
              <a:t>4 marzo 2023</a:t>
            </a:fld>
            <a:endParaRPr lang="it-IT" noProof="0" dirty="0">
              <a:latin typeface="+mn-lt"/>
            </a:endParaRPr>
          </a:p>
        </p:txBody>
      </p:sp>
      <p:sp>
        <p:nvSpPr>
          <p:cNvPr id="3" name="Segnaposto piè di pagina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Riepilogo ">
    <p:spTree>
      <p:nvGrpSpPr>
        <p:cNvPr id="1" name=""/>
        <p:cNvGrpSpPr/>
        <p:nvPr/>
      </p:nvGrpSpPr>
      <p:grpSpPr>
        <a:xfrm>
          <a:off x="0" y="0"/>
          <a:ext cx="0" cy="0"/>
          <a:chOff x="0" y="0"/>
          <a:chExt cx="0" cy="0"/>
        </a:xfrm>
      </p:grpSpPr>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Segnaposto testo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grpSp>
        <p:nvGrpSpPr>
          <p:cNvPr id="15" name="Gruppo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igura a mano libera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7" name="Figura a mano libera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8" name="Figura a mano libera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4" name="Segnaposto testo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1" name="Segnaposto testo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2" name="Segnaposto testo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3" name="Segnaposto testo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4" name="Segnaposto testo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6" name="Segnaposto testo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7" name="Segnaposto testo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8" name="Segnaposto testo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fld id="{9C67B196-5FCD-421F-B5BA-95F06726A1A9}" type="datetime4">
              <a:rPr lang="it-IT" noProof="0" smtClean="0">
                <a:latin typeface="+mn-lt"/>
              </a:rPr>
              <a:t>4 marzo 2023</a:t>
            </a:fld>
            <a:endParaRPr lang="it-IT" noProof="0" dirty="0">
              <a:latin typeface="+mn-lt"/>
            </a:endParaRPr>
          </a:p>
        </p:txBody>
      </p:sp>
      <p:sp>
        <p:nvSpPr>
          <p:cNvPr id="5" name="Segnaposto piè di pagina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r>
              <a:rPr lang="it-IT" noProof="0" dirty="0"/>
              <a:t>Relazione annuale</a:t>
            </a:r>
            <a:endParaRPr lang="it-IT" b="0" noProof="0" dirty="0"/>
          </a:p>
        </p:txBody>
      </p:sp>
      <p:sp>
        <p:nvSpPr>
          <p:cNvPr id="6" name="Segnaposto numero diapositiva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azie">
    <p:spTree>
      <p:nvGrpSpPr>
        <p:cNvPr id="1" name=""/>
        <p:cNvGrpSpPr/>
        <p:nvPr/>
      </p:nvGrpSpPr>
      <p:grpSpPr>
        <a:xfrm>
          <a:off x="0" y="0"/>
          <a:ext cx="0" cy="0"/>
          <a:chOff x="0" y="0"/>
          <a:chExt cx="0" cy="0"/>
        </a:xfrm>
      </p:grpSpPr>
      <p:sp>
        <p:nvSpPr>
          <p:cNvPr id="16" name="Segnaposto testo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7" name="Sottotitolo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26" name="Titolo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27" name="Connettore diritto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Segnaposto immagine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it-IT" noProof="0"/>
              <a:t>Fare clic sull'icona per inserire un'immagine</a:t>
            </a:r>
            <a:endParaRPr lang="it-IT" noProof="0" dirty="0"/>
          </a:p>
        </p:txBody>
      </p:sp>
      <p:grpSp>
        <p:nvGrpSpPr>
          <p:cNvPr id="30" name="Gruppo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igura a mano libera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3" name="Figura a mano libera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Ordine del giorno">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it-IT" noProof="0"/>
              <a:t>Fare clic per modificare lo stile del titolo dello schema</a:t>
            </a:r>
            <a:endParaRPr lang="it-IT" noProof="0" dirty="0"/>
          </a:p>
        </p:txBody>
      </p:sp>
      <p:cxnSp>
        <p:nvCxnSpPr>
          <p:cNvPr id="13" name="Connettore diritto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Segnaposto testo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5" name="Segnaposto testo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6" name="Connettore diritto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Segnaposto testo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8" name="Segnaposto testo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0" name="Connettore diritto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Segnaposto testo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2" name="Segnaposto testo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3" name="Connettore diritto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Segnaposto testo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5" name="Segnaposto testo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Segnaposto testo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8" name="Segnaposto testo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fld id="{3AE24FE1-1FB1-4CCE-8AE0-20974EE52244}" type="datetime4">
              <a:rPr lang="it-IT" noProof="0" smtClean="0">
                <a:latin typeface="+mn-lt"/>
              </a:rPr>
              <a:t>4 marzo 2023</a:t>
            </a:fld>
            <a:endParaRPr lang="it-IT" noProof="0" dirty="0">
              <a:latin typeface="+mn-lt"/>
            </a:endParaRPr>
          </a:p>
        </p:txBody>
      </p:sp>
      <p:sp>
        <p:nvSpPr>
          <p:cNvPr id="3" name="Segnaposto piè di pagina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Introduzione">
    <p:spTree>
      <p:nvGrpSpPr>
        <p:cNvPr id="1" name=""/>
        <p:cNvGrpSpPr/>
        <p:nvPr/>
      </p:nvGrpSpPr>
      <p:grpSpPr>
        <a:xfrm>
          <a:off x="0" y="0"/>
          <a:ext cx="0" cy="0"/>
          <a:chOff x="0" y="0"/>
          <a:chExt cx="0" cy="0"/>
        </a:xfrm>
      </p:grpSpPr>
      <p:grpSp>
        <p:nvGrpSpPr>
          <p:cNvPr id="13" name="Gruppo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igura a mano libera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6" name="Figura a mano libera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9" name="Figura a mano libera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4" name="Segnaposto immagine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it-IT" noProof="0"/>
              <a:t>Fare clic sull'icona per inserire un'immagine</a:t>
            </a:r>
            <a:endParaRPr lang="it-IT" noProof="0" dirty="0"/>
          </a:p>
        </p:txBody>
      </p:sp>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17" name="Connettore diritto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fld id="{D4FC45D6-6DD7-454C-8347-13F10006374F}" type="datetime4">
              <a:rPr lang="it-IT" noProof="0" smtClean="0">
                <a:latin typeface="+mn-lt"/>
              </a:rPr>
              <a:t>4 marzo 2023</a:t>
            </a:fld>
            <a:endParaRPr lang="it-IT" noProof="0" dirty="0">
              <a:latin typeface="+mn-lt"/>
            </a:endParaRPr>
          </a:p>
        </p:txBody>
      </p:sp>
      <p:sp>
        <p:nvSpPr>
          <p:cNvPr id="3" name="Segnaposto piè di pagina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usa">
    <p:spTree>
      <p:nvGrpSpPr>
        <p:cNvPr id="1" name=""/>
        <p:cNvGrpSpPr/>
        <p:nvPr/>
      </p:nvGrpSpPr>
      <p:grpSpPr>
        <a:xfrm>
          <a:off x="0" y="0"/>
          <a:ext cx="0" cy="0"/>
          <a:chOff x="0" y="0"/>
          <a:chExt cx="0" cy="0"/>
        </a:xfrm>
      </p:grpSpPr>
      <p:sp>
        <p:nvSpPr>
          <p:cNvPr id="21" name="Segnaposto immagine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it-IT" noProof="0"/>
              <a:t>Fare clic sull'icona per inserire un'immagine</a:t>
            </a:r>
            <a:endParaRPr lang="it-IT" noProof="0" dirty="0"/>
          </a:p>
        </p:txBody>
      </p:sp>
      <p:sp>
        <p:nvSpPr>
          <p:cNvPr id="18" name="Titolo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it-IT" noProof="0"/>
              <a:t>Fare clic per modificare lo stile del titolo dello schema</a:t>
            </a:r>
            <a:endParaRPr lang="it-IT" noProof="0" dirty="0"/>
          </a:p>
        </p:txBody>
      </p:sp>
      <p:cxnSp>
        <p:nvCxnSpPr>
          <p:cNvPr id="20" name="Connettore diritto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uppo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igura a mano libera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4" name="Figura a mano libera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5" name="Figura a mano libera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rafico">
    <p:spTree>
      <p:nvGrpSpPr>
        <p:cNvPr id="1" name=""/>
        <p:cNvGrpSpPr/>
        <p:nvPr/>
      </p:nvGrpSpPr>
      <p:grpSpPr>
        <a:xfrm>
          <a:off x="0" y="0"/>
          <a:ext cx="0" cy="0"/>
          <a:chOff x="0" y="0"/>
          <a:chExt cx="0" cy="0"/>
        </a:xfrm>
      </p:grpSpPr>
      <p:sp>
        <p:nvSpPr>
          <p:cNvPr id="6" name="Segnaposto grafico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it-IT" noProof="0"/>
              <a:t>Fare clic sull'icona per inserire un grafico</a:t>
            </a:r>
          </a:p>
        </p:txBody>
      </p:sp>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2" name="Segnaposto data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fld id="{F3BF239B-6208-4E27-A10A-A644314EEF97}" type="datetime4">
              <a:rPr lang="it-IT" noProof="0" smtClean="0">
                <a:latin typeface="+mn-lt"/>
              </a:rPr>
              <a:t>4 marzo 2023</a:t>
            </a:fld>
            <a:endParaRPr lang="it-IT" noProof="0">
              <a:latin typeface="+mn-lt"/>
            </a:endParaRPr>
          </a:p>
        </p:txBody>
      </p:sp>
      <p:sp>
        <p:nvSpPr>
          <p:cNvPr id="3" name="Segnaposto piè di pagina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ella">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it-IT" noProof="0"/>
              <a:t>Fare clic sull'icona per inserire una tabella</a:t>
            </a:r>
          </a:p>
        </p:txBody>
      </p:sp>
      <p:sp>
        <p:nvSpPr>
          <p:cNvPr id="2" name="Segnaposto data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fld id="{8A5CF684-8E61-4B5D-8931-93FED32AA3F6}" type="datetime4">
              <a:rPr lang="it-IT" noProof="0" smtClean="0">
                <a:latin typeface="+mn-lt"/>
              </a:rPr>
              <a:t>4 marzo 2023</a:t>
            </a:fld>
            <a:endParaRPr lang="it-IT" noProof="0">
              <a:latin typeface="+mn-lt"/>
            </a:endParaRPr>
          </a:p>
        </p:txBody>
      </p:sp>
      <p:sp>
        <p:nvSpPr>
          <p:cNvPr id="3" name="Segnaposto piè di pagina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itazione">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it-IT" noProof="0"/>
              <a:t>Fare clic per modificare lo stile del titolo dello schema</a:t>
            </a:r>
            <a:endParaRPr lang="it-IT" noProof="0" dirty="0"/>
          </a:p>
        </p:txBody>
      </p:sp>
      <p:sp>
        <p:nvSpPr>
          <p:cNvPr id="10" name="Casella di testo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pPr rtl="0"/>
            <a:r>
              <a:rPr lang="it-IT" sz="20000" b="1" noProof="0" dirty="0">
                <a:solidFill>
                  <a:schemeClr val="bg1"/>
                </a:solidFill>
              </a:rPr>
              <a:t>"</a:t>
            </a:r>
          </a:p>
        </p:txBody>
      </p:sp>
      <p:grpSp>
        <p:nvGrpSpPr>
          <p:cNvPr id="18" name="Gruppo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Forma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0" name="Figura a mano libera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23" name="Figura a mano libera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grpSp>
        <p:nvGrpSpPr>
          <p:cNvPr id="24" name="Gruppo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igura a mano libera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6" name="Figura a mano libera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igura a mano libera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6" name="Figura a mano libera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8" name="Segnaposto immagine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1" name="Titolo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endParaRPr lang="it-IT" noProof="0" dirty="0"/>
          </a:p>
        </p:txBody>
      </p:sp>
      <p:cxnSp>
        <p:nvCxnSpPr>
          <p:cNvPr id="62" name="Connettore diritto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Segnaposto immagine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72" name="Segnaposto testo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3" name="Segnaposto testo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4" name="Segnaposto testo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5" name="Segnaposto testo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6" name="Segnaposto testo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7" name="Segnaposto testo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8" name="Segnaposto testo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9" name="Segnaposto testo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grpSp>
        <p:nvGrpSpPr>
          <p:cNvPr id="23" name="Gruppo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Forma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9" name="Figura a mano libera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0" name="Figura a mano libera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1" name="Figura a mano libera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66" name="Segnaposto immagine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9" name="Segnaposto immagine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p>
            <a:pPr rtl="0"/>
            <a:fld id="{3666C989-0F81-40B8-B42B-1B7E4467F468}" type="datetime4">
              <a:rPr lang="it-IT" noProof="0" smtClean="0">
                <a:latin typeface="+mn-lt"/>
              </a:rPr>
              <a:t>4 marzo 2023</a:t>
            </a:fld>
            <a:endParaRPr lang="it-IT" noProof="0" dirty="0">
              <a:latin typeface="+mn-lt"/>
            </a:endParaRPr>
          </a:p>
        </p:txBody>
      </p:sp>
      <p:sp>
        <p:nvSpPr>
          <p:cNvPr id="3" name="Segnaposto piè di pagina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Sequenza temporale ">
    <p:spTree>
      <p:nvGrpSpPr>
        <p:cNvPr id="1" name=""/>
        <p:cNvGrpSpPr/>
        <p:nvPr/>
      </p:nvGrpSpPr>
      <p:grpSpPr>
        <a:xfrm>
          <a:off x="0" y="0"/>
          <a:ext cx="0" cy="0"/>
          <a:chOff x="0" y="0"/>
          <a:chExt cx="0" cy="0"/>
        </a:xfrm>
      </p:grpSpPr>
      <p:cxnSp>
        <p:nvCxnSpPr>
          <p:cNvPr id="21" name="Connettore diritto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olo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6" name="Segnaposto testo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97" name="Segnaposto testo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2" name="Segnaposto testo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3" name="Segnaposto testo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6" name="Segnaposto testo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7" name="Segnaposto testo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8" name="Segnaposto testo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9" name="Segnaposto testo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8" name="Connettore diritto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ttangolo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7" name="Rettangolo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7" name="Rettangolo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9" name="Rettangolo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Segnaposto data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p>
            <a:pPr rtl="0"/>
            <a:fld id="{52BA2D4C-972A-4C69-91F7-61BA2355BE49}" type="datetime4">
              <a:rPr lang="it-IT" noProof="0" smtClean="0">
                <a:latin typeface="+mn-lt"/>
              </a:rPr>
              <a:t>4 marzo 2023</a:t>
            </a:fld>
            <a:endParaRPr lang="it-IT" noProof="0">
              <a:latin typeface="+mn-lt"/>
            </a:endParaRPr>
          </a:p>
        </p:txBody>
      </p:sp>
      <p:sp>
        <p:nvSpPr>
          <p:cNvPr id="3" name="Segnaposto piè di pagina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88057A85-AB1C-4034-8542-1913E4094AA8}" type="datetime4">
              <a:rPr lang="it-IT" noProof="0" smtClean="0">
                <a:latin typeface="+mn-lt"/>
              </a:rPr>
              <a:t>4 marzo 2023</a:t>
            </a:fld>
            <a:endParaRPr lang="it-IT" noProof="0">
              <a:latin typeface="+mn-lt"/>
            </a:endParaRPr>
          </a:p>
        </p:txBody>
      </p:sp>
      <p:sp>
        <p:nvSpPr>
          <p:cNvPr id="31" name="Segnaposto piè di pagina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it-IT" noProof="0"/>
              <a:t>Relazione annuale</a:t>
            </a:r>
            <a:endParaRPr lang="it-IT" b="0" noProof="0"/>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0.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0.xml"/><Relationship Id="rId5" Type="http://schemas.openxmlformats.org/officeDocument/2006/relationships/image" Target="../media/image6.jpeg"/><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0.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3E168C-8042-5B4E-A5A4-A5BF693AE2D6}"/>
              </a:ext>
            </a:extLst>
          </p:cNvPr>
          <p:cNvSpPr>
            <a:spLocks noGrp="1"/>
          </p:cNvSpPr>
          <p:nvPr>
            <p:ph type="ctrTitle"/>
          </p:nvPr>
        </p:nvSpPr>
        <p:spPr>
          <a:xfrm>
            <a:off x="6367054" y="2116182"/>
            <a:ext cx="5491571" cy="1514019"/>
          </a:xfrm>
        </p:spPr>
        <p:txBody>
          <a:bodyPr rtlCol="0"/>
          <a:lstStyle/>
          <a:p>
            <a:pPr rtl="0"/>
            <a:r>
              <a:rPr lang="it-IT" dirty="0"/>
              <a:t>EEG Data Acquisition  and Analysis</a:t>
            </a:r>
          </a:p>
        </p:txBody>
      </p:sp>
      <p:sp>
        <p:nvSpPr>
          <p:cNvPr id="3" name="Segnaposto testo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549553"/>
            <a:ext cx="5389516" cy="953337"/>
          </a:xfrm>
        </p:spPr>
        <p:txBody>
          <a:bodyPr rtlCol="0"/>
          <a:lstStyle/>
          <a:p>
            <a:pPr rtl="0"/>
            <a:r>
              <a:rPr lang="it-IT" b="1" dirty="0">
                <a:latin typeface="+mj-lt"/>
              </a:rPr>
              <a:t>Health Technologies 2022 – 2023</a:t>
            </a:r>
          </a:p>
          <a:p>
            <a:pPr rtl="0"/>
            <a:r>
              <a:rPr lang="it-IT" dirty="0"/>
              <a:t>By Rosa Lucia Capurso, Mario Caruso, </a:t>
            </a:r>
            <a:r>
              <a:rPr lang="it-IT" dirty="0" err="1"/>
              <a:t>Tesfay</a:t>
            </a:r>
            <a:r>
              <a:rPr lang="it-IT" dirty="0"/>
              <a:t> Fisheye, Luigi Loiacono, Michele Morelli</a:t>
            </a:r>
          </a:p>
          <a:p>
            <a:pPr rtl="0"/>
            <a:endParaRPr lang="it-IT" dirty="0"/>
          </a:p>
          <a:p>
            <a:pPr rtl="0"/>
            <a:endParaRPr lang="it-IT"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FB53AB-3494-8CA9-86AB-1C7149653464}"/>
              </a:ext>
            </a:extLst>
          </p:cNvPr>
          <p:cNvSpPr>
            <a:spLocks noGrp="1"/>
          </p:cNvSpPr>
          <p:nvPr>
            <p:ph type="title"/>
          </p:nvPr>
        </p:nvSpPr>
        <p:spPr>
          <a:xfrm>
            <a:off x="375763" y="10099"/>
            <a:ext cx="4511997" cy="1423658"/>
          </a:xfrm>
        </p:spPr>
        <p:txBody>
          <a:bodyPr>
            <a:normAutofit/>
          </a:bodyPr>
          <a:lstStyle/>
          <a:p>
            <a:r>
              <a:rPr lang="it-IT" dirty="0">
                <a:solidFill>
                  <a:srgbClr val="4495A2"/>
                </a:solidFill>
              </a:rPr>
              <a:t>Data Analysis: Statistical Tests</a:t>
            </a:r>
          </a:p>
        </p:txBody>
      </p:sp>
      <p:sp>
        <p:nvSpPr>
          <p:cNvPr id="9" name="Segnaposto numero diapositiva 8">
            <a:extLst>
              <a:ext uri="{FF2B5EF4-FFF2-40B4-BE49-F238E27FC236}">
                <a16:creationId xmlns:a16="http://schemas.microsoft.com/office/drawing/2014/main" id="{AA376808-C840-0170-220C-2E011E429C12}"/>
              </a:ext>
            </a:extLst>
          </p:cNvPr>
          <p:cNvSpPr>
            <a:spLocks noGrp="1"/>
          </p:cNvSpPr>
          <p:nvPr>
            <p:ph type="sldNum" sz="quarter" idx="16"/>
          </p:nvPr>
        </p:nvSpPr>
        <p:spPr/>
        <p:txBody>
          <a:bodyPr/>
          <a:lstStyle/>
          <a:p>
            <a:pPr rtl="0"/>
            <a:fld id="{294A09A9-5501-47C1-A89A-A340965A2BE2}" type="slidenum">
              <a:rPr lang="it-IT" noProof="0" smtClean="0"/>
              <a:pPr rtl="0"/>
              <a:t>10</a:t>
            </a:fld>
            <a:r>
              <a:rPr lang="it-IT" noProof="0" dirty="0"/>
              <a:t> / 11</a:t>
            </a:r>
          </a:p>
        </p:txBody>
      </p:sp>
      <p:sp>
        <p:nvSpPr>
          <p:cNvPr id="20" name="Segnaposto contenuto 4">
            <a:extLst>
              <a:ext uri="{FF2B5EF4-FFF2-40B4-BE49-F238E27FC236}">
                <a16:creationId xmlns:a16="http://schemas.microsoft.com/office/drawing/2014/main" id="{2D0CC380-606D-EA46-3B2B-2E05516A7992}"/>
              </a:ext>
            </a:extLst>
          </p:cNvPr>
          <p:cNvSpPr>
            <a:spLocks noGrp="1"/>
          </p:cNvSpPr>
          <p:nvPr>
            <p:ph sz="half" idx="2"/>
          </p:nvPr>
        </p:nvSpPr>
        <p:spPr>
          <a:xfrm>
            <a:off x="488885" y="1740504"/>
            <a:ext cx="4394190" cy="3240000"/>
          </a:xfrm>
        </p:spPr>
        <p:txBody>
          <a:bodyPr>
            <a:noAutofit/>
          </a:bodyPr>
          <a:lstStyle/>
          <a:p>
            <a:pPr>
              <a:lnSpc>
                <a:spcPct val="107000"/>
              </a:lnSpc>
              <a:spcAft>
                <a:spcPts val="800"/>
              </a:spcAft>
              <a:buClr>
                <a:srgbClr val="4495A2"/>
              </a:buClr>
              <a:buSzPct val="150000"/>
              <a:buFont typeface="Arial" panose="020B0604020202020204" pitchFamily="34" charset="0"/>
              <a:buChar char="•"/>
            </a:pPr>
            <a:r>
              <a:rPr lang="en-US" sz="1800" dirty="0">
                <a:ea typeface="Calibri" panose="020F0502020204030204" pitchFamily="34" charset="0"/>
                <a:cs typeface="Times New Roman" panose="02020603050405020304" pitchFamily="18" charset="0"/>
              </a:rPr>
              <a:t>To verify if there was some difference among the stimuli, the </a:t>
            </a:r>
            <a:r>
              <a:rPr lang="en-US" sz="1800" b="1" dirty="0">
                <a:solidFill>
                  <a:srgbClr val="4495A2"/>
                </a:solidFill>
                <a:ea typeface="Calibri" panose="020F0502020204030204" pitchFamily="34" charset="0"/>
                <a:cs typeface="Times New Roman" panose="02020603050405020304" pitchFamily="18" charset="0"/>
              </a:rPr>
              <a:t>Kolmogorov -Smirnov</a:t>
            </a:r>
            <a:r>
              <a:rPr lang="en-US" sz="1800" dirty="0">
                <a:ea typeface="Calibri" panose="020F0502020204030204" pitchFamily="34" charset="0"/>
                <a:cs typeface="Times New Roman" panose="02020603050405020304" pitchFamily="18" charset="0"/>
              </a:rPr>
              <a:t> statistical test was employed</a:t>
            </a:r>
          </a:p>
          <a:p>
            <a:pPr>
              <a:lnSpc>
                <a:spcPct val="107000"/>
              </a:lnSpc>
              <a:spcAft>
                <a:spcPts val="800"/>
              </a:spcAft>
              <a:buClr>
                <a:srgbClr val="4495A2"/>
              </a:buClr>
              <a:buSzPct val="150000"/>
              <a:buFont typeface="Arial" panose="020B0604020202020204" pitchFamily="34" charset="0"/>
              <a:buChar char="•"/>
            </a:pPr>
            <a:r>
              <a:rPr lang="en-US" sz="1800" dirty="0">
                <a:ea typeface="Calibri" panose="020F0502020204030204" pitchFamily="34" charset="0"/>
                <a:cs typeface="Times New Roman" panose="02020603050405020304" pitchFamily="18" charset="0"/>
              </a:rPr>
              <a:t>The tests had a </a:t>
            </a:r>
            <a:r>
              <a:rPr lang="en-US" sz="1800" b="1" dirty="0">
                <a:solidFill>
                  <a:srgbClr val="4495A2"/>
                </a:solidFill>
                <a:ea typeface="Calibri" panose="020F0502020204030204" pitchFamily="34" charset="0"/>
                <a:cs typeface="Times New Roman" panose="02020603050405020304" pitchFamily="18" charset="0"/>
              </a:rPr>
              <a:t>confidence level </a:t>
            </a:r>
            <a:r>
              <a:rPr lang="en-US" sz="1800" dirty="0">
                <a:ea typeface="Calibri" panose="020F0502020204030204" pitchFamily="34" charset="0"/>
                <a:cs typeface="Times New Roman" panose="02020603050405020304" pitchFamily="18" charset="0"/>
              </a:rPr>
              <a:t>of </a:t>
            </a:r>
            <a:r>
              <a:rPr lang="en-US" sz="1800" b="1" dirty="0">
                <a:solidFill>
                  <a:srgbClr val="4495A2"/>
                </a:solidFill>
                <a:ea typeface="Calibri" panose="020F0502020204030204" pitchFamily="34" charset="0"/>
                <a:cs typeface="Times New Roman" panose="02020603050405020304" pitchFamily="18" charset="0"/>
              </a:rPr>
              <a:t>0.05</a:t>
            </a:r>
            <a:r>
              <a:rPr lang="en-US" sz="1800" dirty="0">
                <a:ea typeface="Calibri" panose="020F0502020204030204" pitchFamily="34" charset="0"/>
                <a:cs typeface="Times New Roman" panose="02020603050405020304" pitchFamily="18" charset="0"/>
              </a:rPr>
              <a:t>:     if the </a:t>
            </a:r>
            <a:r>
              <a:rPr lang="en-US" sz="1800" b="1" dirty="0">
                <a:solidFill>
                  <a:srgbClr val="4495A2"/>
                </a:solidFill>
                <a:ea typeface="Calibri" panose="020F0502020204030204" pitchFamily="34" charset="0"/>
                <a:cs typeface="Times New Roman" panose="02020603050405020304" pitchFamily="18" charset="0"/>
              </a:rPr>
              <a:t>p-value </a:t>
            </a:r>
            <a:r>
              <a:rPr lang="en-US" sz="1800" dirty="0">
                <a:ea typeface="Calibri" panose="020F0502020204030204" pitchFamily="34" charset="0"/>
                <a:cs typeface="Times New Roman" panose="02020603050405020304" pitchFamily="18" charset="0"/>
              </a:rPr>
              <a:t>was under the confidence level then there is a statistical difference</a:t>
            </a:r>
          </a:p>
          <a:p>
            <a:pPr>
              <a:lnSpc>
                <a:spcPct val="107000"/>
              </a:lnSpc>
              <a:spcAft>
                <a:spcPts val="800"/>
              </a:spcAft>
              <a:buClr>
                <a:srgbClr val="4495A2"/>
              </a:buClr>
              <a:buSzPct val="150000"/>
              <a:buFont typeface="Arial" panose="020B0604020202020204" pitchFamily="34" charset="0"/>
              <a:buChar char="•"/>
            </a:pPr>
            <a:r>
              <a:rPr lang="en-US" sz="1800" dirty="0">
                <a:ea typeface="Calibri" panose="020F0502020204030204" pitchFamily="34" charset="0"/>
                <a:cs typeface="Times New Roman" panose="02020603050405020304" pitchFamily="18" charset="0"/>
              </a:rPr>
              <a:t>The statistical test was repeated between each possible pair of scenarios, fixing one subject and one graph metric at the time</a:t>
            </a:r>
            <a:endParaRPr lang="it-IT" sz="1800" dirty="0">
              <a:ea typeface="Calibri" panose="020F0502020204030204" pitchFamily="34" charset="0"/>
              <a:cs typeface="Times New Roman" panose="02020603050405020304" pitchFamily="18" charset="0"/>
            </a:endParaRPr>
          </a:p>
        </p:txBody>
      </p:sp>
      <p:grpSp>
        <p:nvGrpSpPr>
          <p:cNvPr id="25" name="Gruppo 24">
            <a:extLst>
              <a:ext uri="{FF2B5EF4-FFF2-40B4-BE49-F238E27FC236}">
                <a16:creationId xmlns:a16="http://schemas.microsoft.com/office/drawing/2014/main" id="{70EB8576-0892-CCC3-88AE-0909F5137A5F}"/>
              </a:ext>
            </a:extLst>
          </p:cNvPr>
          <p:cNvGrpSpPr/>
          <p:nvPr/>
        </p:nvGrpSpPr>
        <p:grpSpPr>
          <a:xfrm>
            <a:off x="5107010" y="176489"/>
            <a:ext cx="6918183" cy="6579670"/>
            <a:chOff x="5153667" y="153162"/>
            <a:chExt cx="6918183" cy="6579670"/>
          </a:xfrm>
        </p:grpSpPr>
        <p:pic>
          <p:nvPicPr>
            <p:cNvPr id="8" name="Immagine 7">
              <a:extLst>
                <a:ext uri="{FF2B5EF4-FFF2-40B4-BE49-F238E27FC236}">
                  <a16:creationId xmlns:a16="http://schemas.microsoft.com/office/drawing/2014/main" id="{D31BE1F1-0D0B-97B0-67E2-45C91A7A3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667" y="3492832"/>
              <a:ext cx="3387177" cy="3240000"/>
            </a:xfrm>
            <a:prstGeom prst="rect">
              <a:avLst/>
            </a:prstGeom>
          </p:spPr>
        </p:pic>
        <p:pic>
          <p:nvPicPr>
            <p:cNvPr id="11" name="Immagine 10" descr="Immagine che contiene tavolo&#10;&#10;Descrizione generata automaticamente">
              <a:extLst>
                <a:ext uri="{FF2B5EF4-FFF2-40B4-BE49-F238E27FC236}">
                  <a16:creationId xmlns:a16="http://schemas.microsoft.com/office/drawing/2014/main" id="{40E68BCA-BEE4-3F85-1239-E9FBE6962F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4672" y="3492832"/>
              <a:ext cx="3387177" cy="3240000"/>
            </a:xfrm>
            <a:prstGeom prst="rect">
              <a:avLst/>
            </a:prstGeom>
          </p:spPr>
        </p:pic>
        <p:pic>
          <p:nvPicPr>
            <p:cNvPr id="17" name="Immagine 16" descr="Immagine che contiene tavolo&#10;&#10;Descrizione generata automaticamente">
              <a:extLst>
                <a:ext uri="{FF2B5EF4-FFF2-40B4-BE49-F238E27FC236}">
                  <a16:creationId xmlns:a16="http://schemas.microsoft.com/office/drawing/2014/main" id="{640F6D09-113F-BFE6-2D38-FF6D57E6D7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84673" y="153162"/>
              <a:ext cx="3387177" cy="3240000"/>
            </a:xfrm>
            <a:prstGeom prst="rect">
              <a:avLst/>
            </a:prstGeom>
          </p:spPr>
        </p:pic>
        <p:pic>
          <p:nvPicPr>
            <p:cNvPr id="24" name="Immagine 23" descr="Immagine che contiene tavolo&#10;&#10;Descrizione generata automaticamente">
              <a:extLst>
                <a:ext uri="{FF2B5EF4-FFF2-40B4-BE49-F238E27FC236}">
                  <a16:creationId xmlns:a16="http://schemas.microsoft.com/office/drawing/2014/main" id="{8E39CD91-6490-29C9-ED91-00B7339C2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3667" y="153162"/>
              <a:ext cx="3387177" cy="3240000"/>
            </a:xfrm>
            <a:prstGeom prst="rect">
              <a:avLst/>
            </a:prstGeom>
          </p:spPr>
        </p:pic>
      </p:grpSp>
      <p:sp>
        <p:nvSpPr>
          <p:cNvPr id="26" name="Segnaposto contenuto 4">
            <a:extLst>
              <a:ext uri="{FF2B5EF4-FFF2-40B4-BE49-F238E27FC236}">
                <a16:creationId xmlns:a16="http://schemas.microsoft.com/office/drawing/2014/main" id="{1AE247E5-7EF8-7711-67D6-CA30226D7F76}"/>
              </a:ext>
            </a:extLst>
          </p:cNvPr>
          <p:cNvSpPr txBox="1">
            <a:spLocks/>
          </p:cNvSpPr>
          <p:nvPr/>
        </p:nvSpPr>
        <p:spPr>
          <a:xfrm>
            <a:off x="943561" y="5296587"/>
            <a:ext cx="523240" cy="339927"/>
          </a:xfrm>
          <a:prstGeom prst="rect">
            <a:avLst/>
          </a:prstGeom>
        </p:spPr>
        <p:txBody>
          <a:bodyPr vert="horz" lIns="0" tIns="0" rIns="0" bIns="0"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Clr>
                <a:srgbClr val="4495A2"/>
              </a:buClr>
              <a:buSzPct val="150000"/>
              <a:buNone/>
            </a:pPr>
            <a:r>
              <a:rPr lang="it-IT" sz="1800" dirty="0">
                <a:ea typeface="Calibri" panose="020F0502020204030204" pitchFamily="34" charset="0"/>
                <a:cs typeface="Times New Roman" panose="02020603050405020304" pitchFamily="18" charset="0"/>
              </a:rPr>
              <a:t>1</a:t>
            </a:r>
          </a:p>
        </p:txBody>
      </p:sp>
      <p:sp>
        <p:nvSpPr>
          <p:cNvPr id="27" name="Freccia a destra 26">
            <a:extLst>
              <a:ext uri="{FF2B5EF4-FFF2-40B4-BE49-F238E27FC236}">
                <a16:creationId xmlns:a16="http://schemas.microsoft.com/office/drawing/2014/main" id="{20B1E94F-3962-D1E1-DF20-5C09DD144545}"/>
              </a:ext>
            </a:extLst>
          </p:cNvPr>
          <p:cNvSpPr/>
          <p:nvPr/>
        </p:nvSpPr>
        <p:spPr>
          <a:xfrm>
            <a:off x="1255190" y="5391306"/>
            <a:ext cx="623259" cy="94501"/>
          </a:xfrm>
          <a:prstGeom prst="rightArrow">
            <a:avLst/>
          </a:prstGeom>
          <a:solidFill>
            <a:srgbClr val="4495A2"/>
          </a:solidFill>
          <a:ln>
            <a:solidFill>
              <a:srgbClr val="449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8" name="Segnaposto contenuto 4">
            <a:extLst>
              <a:ext uri="{FF2B5EF4-FFF2-40B4-BE49-F238E27FC236}">
                <a16:creationId xmlns:a16="http://schemas.microsoft.com/office/drawing/2014/main" id="{AF67FCB7-A104-F6AD-FE67-64BFA453DCBC}"/>
              </a:ext>
            </a:extLst>
          </p:cNvPr>
          <p:cNvSpPr txBox="1">
            <a:spLocks/>
          </p:cNvSpPr>
          <p:nvPr/>
        </p:nvSpPr>
        <p:spPr>
          <a:xfrm>
            <a:off x="2014837" y="5297308"/>
            <a:ext cx="2652535" cy="339927"/>
          </a:xfrm>
          <a:prstGeom prst="rect">
            <a:avLst/>
          </a:prstGeom>
        </p:spPr>
        <p:txBody>
          <a:bodyPr vert="horz" lIns="0" tIns="0" rIns="0" bIns="0"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Clr>
                <a:srgbClr val="4495A2"/>
              </a:buClr>
              <a:buSzPct val="150000"/>
              <a:buNone/>
            </a:pPr>
            <a:r>
              <a:rPr lang="it-IT" sz="1800" dirty="0">
                <a:ea typeface="Calibri" panose="020F0502020204030204" pitchFamily="34" charset="0"/>
                <a:cs typeface="Times New Roman" panose="02020603050405020304" pitchFamily="18" charset="0"/>
              </a:rPr>
              <a:t>Statistical </a:t>
            </a:r>
            <a:r>
              <a:rPr lang="it-IT" sz="1800" dirty="0" err="1">
                <a:ea typeface="Calibri" panose="020F0502020204030204" pitchFamily="34" charset="0"/>
                <a:cs typeface="Times New Roman" panose="02020603050405020304" pitchFamily="18" charset="0"/>
              </a:rPr>
              <a:t>Difference</a:t>
            </a:r>
            <a:endParaRPr lang="it-IT" sz="1800" dirty="0">
              <a:ea typeface="Calibri" panose="020F0502020204030204" pitchFamily="34" charset="0"/>
              <a:cs typeface="Times New Roman" panose="02020603050405020304" pitchFamily="18" charset="0"/>
            </a:endParaRPr>
          </a:p>
        </p:txBody>
      </p:sp>
      <p:sp>
        <p:nvSpPr>
          <p:cNvPr id="29" name="Segnaposto contenuto 4">
            <a:extLst>
              <a:ext uri="{FF2B5EF4-FFF2-40B4-BE49-F238E27FC236}">
                <a16:creationId xmlns:a16="http://schemas.microsoft.com/office/drawing/2014/main" id="{AEAC2AA7-7EC7-2A93-0BA4-675F93ACDE1C}"/>
              </a:ext>
            </a:extLst>
          </p:cNvPr>
          <p:cNvSpPr txBox="1">
            <a:spLocks/>
          </p:cNvSpPr>
          <p:nvPr/>
        </p:nvSpPr>
        <p:spPr>
          <a:xfrm>
            <a:off x="943561" y="5649771"/>
            <a:ext cx="523240" cy="339927"/>
          </a:xfrm>
          <a:prstGeom prst="rect">
            <a:avLst/>
          </a:prstGeom>
        </p:spPr>
        <p:txBody>
          <a:bodyPr vert="horz" lIns="0" tIns="0" rIns="0" bIns="0"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Clr>
                <a:srgbClr val="4495A2"/>
              </a:buClr>
              <a:buSzPct val="150000"/>
              <a:buNone/>
            </a:pPr>
            <a:r>
              <a:rPr lang="it-IT" sz="1800" dirty="0">
                <a:ea typeface="Calibri" panose="020F0502020204030204" pitchFamily="34" charset="0"/>
                <a:cs typeface="Times New Roman" panose="02020603050405020304" pitchFamily="18" charset="0"/>
              </a:rPr>
              <a:t>0</a:t>
            </a:r>
          </a:p>
        </p:txBody>
      </p:sp>
      <p:sp>
        <p:nvSpPr>
          <p:cNvPr id="30" name="Freccia a destra 29">
            <a:extLst>
              <a:ext uri="{FF2B5EF4-FFF2-40B4-BE49-F238E27FC236}">
                <a16:creationId xmlns:a16="http://schemas.microsoft.com/office/drawing/2014/main" id="{1CBFC9E8-5A81-F2FB-2FE6-29D9BD410455}"/>
              </a:ext>
            </a:extLst>
          </p:cNvPr>
          <p:cNvSpPr/>
          <p:nvPr/>
        </p:nvSpPr>
        <p:spPr>
          <a:xfrm>
            <a:off x="1255190" y="5744490"/>
            <a:ext cx="623259" cy="94501"/>
          </a:xfrm>
          <a:prstGeom prst="rightArrow">
            <a:avLst/>
          </a:prstGeom>
          <a:solidFill>
            <a:srgbClr val="4495A2"/>
          </a:solidFill>
          <a:ln>
            <a:solidFill>
              <a:srgbClr val="449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1" name="Segnaposto contenuto 4">
            <a:extLst>
              <a:ext uri="{FF2B5EF4-FFF2-40B4-BE49-F238E27FC236}">
                <a16:creationId xmlns:a16="http://schemas.microsoft.com/office/drawing/2014/main" id="{0B5AF762-57F2-89E5-F7A4-2BD620A1C5C4}"/>
              </a:ext>
            </a:extLst>
          </p:cNvPr>
          <p:cNvSpPr txBox="1">
            <a:spLocks/>
          </p:cNvSpPr>
          <p:nvPr/>
        </p:nvSpPr>
        <p:spPr>
          <a:xfrm>
            <a:off x="2014838" y="5650492"/>
            <a:ext cx="2445200" cy="339927"/>
          </a:xfrm>
          <a:prstGeom prst="rect">
            <a:avLst/>
          </a:prstGeom>
        </p:spPr>
        <p:txBody>
          <a:bodyPr vert="horz" lIns="0" tIns="0" rIns="0" bIns="0"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Clr>
                <a:srgbClr val="4495A2"/>
              </a:buClr>
              <a:buSzPct val="150000"/>
              <a:buNone/>
            </a:pPr>
            <a:r>
              <a:rPr lang="it-IT" sz="1800" dirty="0">
                <a:ea typeface="Calibri" panose="020F0502020204030204" pitchFamily="34" charset="0"/>
                <a:cs typeface="Times New Roman" panose="02020603050405020304" pitchFamily="18" charset="0"/>
              </a:rPr>
              <a:t>No Statistical </a:t>
            </a:r>
            <a:r>
              <a:rPr lang="it-IT" sz="1800" dirty="0" err="1">
                <a:ea typeface="Calibri" panose="020F0502020204030204" pitchFamily="34" charset="0"/>
                <a:cs typeface="Times New Roman" panose="02020603050405020304" pitchFamily="18" charset="0"/>
              </a:rPr>
              <a:t>Difference</a:t>
            </a:r>
            <a:endParaRPr lang="it-IT" sz="1800" dirty="0">
              <a:ea typeface="Calibri" panose="020F0502020204030204" pitchFamily="34" charset="0"/>
              <a:cs typeface="Times New Roman" panose="02020603050405020304" pitchFamily="18" charset="0"/>
            </a:endParaRPr>
          </a:p>
        </p:txBody>
      </p:sp>
      <p:sp>
        <p:nvSpPr>
          <p:cNvPr id="32" name="Rettangolo con angoli arrotondati 31">
            <a:extLst>
              <a:ext uri="{FF2B5EF4-FFF2-40B4-BE49-F238E27FC236}">
                <a16:creationId xmlns:a16="http://schemas.microsoft.com/office/drawing/2014/main" id="{D324F9A6-A412-4AB4-DD42-DE461D25F868}"/>
              </a:ext>
            </a:extLst>
          </p:cNvPr>
          <p:cNvSpPr/>
          <p:nvPr/>
        </p:nvSpPr>
        <p:spPr>
          <a:xfrm>
            <a:off x="798862" y="5187821"/>
            <a:ext cx="3661175" cy="895740"/>
          </a:xfrm>
          <a:prstGeom prst="roundRect">
            <a:avLst/>
          </a:prstGeom>
          <a:noFill/>
          <a:ln w="19050">
            <a:solidFill>
              <a:srgbClr val="449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91047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FB53AB-3494-8CA9-86AB-1C7149653464}"/>
              </a:ext>
            </a:extLst>
          </p:cNvPr>
          <p:cNvSpPr>
            <a:spLocks noGrp="1"/>
          </p:cNvSpPr>
          <p:nvPr>
            <p:ph type="title"/>
          </p:nvPr>
        </p:nvSpPr>
        <p:spPr>
          <a:xfrm>
            <a:off x="684105" y="369647"/>
            <a:ext cx="2311022" cy="610863"/>
          </a:xfrm>
        </p:spPr>
        <p:txBody>
          <a:bodyPr>
            <a:normAutofit/>
          </a:bodyPr>
          <a:lstStyle/>
          <a:p>
            <a:r>
              <a:rPr lang="it-IT" dirty="0">
                <a:solidFill>
                  <a:srgbClr val="4495A2"/>
                </a:solidFill>
              </a:rPr>
              <a:t>Results</a:t>
            </a:r>
          </a:p>
        </p:txBody>
      </p:sp>
      <p:sp>
        <p:nvSpPr>
          <p:cNvPr id="15" name="Segnaposto testo 14">
            <a:extLst>
              <a:ext uri="{FF2B5EF4-FFF2-40B4-BE49-F238E27FC236}">
                <a16:creationId xmlns:a16="http://schemas.microsoft.com/office/drawing/2014/main" id="{E851D823-48E4-D075-7134-F85371BF9D50}"/>
              </a:ext>
            </a:extLst>
          </p:cNvPr>
          <p:cNvSpPr>
            <a:spLocks noGrp="1"/>
          </p:cNvSpPr>
          <p:nvPr>
            <p:ph type="body" idx="1"/>
          </p:nvPr>
        </p:nvSpPr>
        <p:spPr>
          <a:xfrm>
            <a:off x="730760" y="1302615"/>
            <a:ext cx="4827178" cy="404216"/>
          </a:xfrm>
        </p:spPr>
        <p:txBody>
          <a:bodyPr>
            <a:normAutofit/>
          </a:bodyPr>
          <a:lstStyle/>
          <a:p>
            <a:r>
              <a:rPr lang="it-IT" sz="2400" dirty="0"/>
              <a:t>PSA</a:t>
            </a:r>
          </a:p>
        </p:txBody>
      </p:sp>
      <p:sp>
        <p:nvSpPr>
          <p:cNvPr id="16" name="Segnaposto testo 15">
            <a:extLst>
              <a:ext uri="{FF2B5EF4-FFF2-40B4-BE49-F238E27FC236}">
                <a16:creationId xmlns:a16="http://schemas.microsoft.com/office/drawing/2014/main" id="{BF234C7E-17AB-CCDC-6AC1-497606BAAF91}"/>
              </a:ext>
            </a:extLst>
          </p:cNvPr>
          <p:cNvSpPr>
            <a:spLocks noGrp="1"/>
          </p:cNvSpPr>
          <p:nvPr>
            <p:ph type="body" idx="10"/>
          </p:nvPr>
        </p:nvSpPr>
        <p:spPr>
          <a:xfrm>
            <a:off x="6539984" y="1302615"/>
            <a:ext cx="4764829" cy="404216"/>
          </a:xfrm>
        </p:spPr>
        <p:txBody>
          <a:bodyPr>
            <a:normAutofit/>
          </a:bodyPr>
          <a:lstStyle/>
          <a:p>
            <a:r>
              <a:rPr lang="it-IT" sz="2400" dirty="0"/>
              <a:t>Connectome</a:t>
            </a:r>
          </a:p>
        </p:txBody>
      </p:sp>
      <p:sp>
        <p:nvSpPr>
          <p:cNvPr id="3" name="Segnaposto contenuto 4">
            <a:extLst>
              <a:ext uri="{FF2B5EF4-FFF2-40B4-BE49-F238E27FC236}">
                <a16:creationId xmlns:a16="http://schemas.microsoft.com/office/drawing/2014/main" id="{35A41346-FAF9-1190-0910-6CB3DD6F7749}"/>
              </a:ext>
            </a:extLst>
          </p:cNvPr>
          <p:cNvSpPr>
            <a:spLocks noGrp="1"/>
          </p:cNvSpPr>
          <p:nvPr>
            <p:ph sz="half" idx="2"/>
          </p:nvPr>
        </p:nvSpPr>
        <p:spPr>
          <a:xfrm>
            <a:off x="730760" y="1800776"/>
            <a:ext cx="4827178" cy="4029069"/>
          </a:xfrm>
        </p:spPr>
        <p:txBody>
          <a:bodyPr>
            <a:noAutofit/>
          </a:bodyPr>
          <a:lstStyle/>
          <a:p>
            <a:pPr>
              <a:buClr>
                <a:srgbClr val="4495A2"/>
              </a:buClr>
              <a:buSzPct val="150000"/>
              <a:buFont typeface="Arial" panose="020B0604020202020204" pitchFamily="34" charset="0"/>
              <a:buChar char="•"/>
            </a:pPr>
            <a:r>
              <a:rPr lang="en-US" sz="2000" dirty="0">
                <a:ea typeface="Calibri" panose="020F0502020204030204" pitchFamily="34" charset="0"/>
                <a:cs typeface="Times New Roman" panose="02020603050405020304" pitchFamily="18" charset="0"/>
              </a:rPr>
              <a:t>The “rest” phases present a similar behavior for most of the subjects, showing a peak in the region of alpha waves, in agreement with the expectations for this kind of stimulus</a:t>
            </a:r>
          </a:p>
          <a:p>
            <a:pPr>
              <a:buClr>
                <a:srgbClr val="4495A2"/>
              </a:buClr>
              <a:buSzPct val="150000"/>
              <a:buFont typeface="Arial" panose="020B0604020202020204" pitchFamily="34" charset="0"/>
              <a:buChar char="•"/>
            </a:pPr>
            <a:r>
              <a:rPr lang="en-US" sz="2000" dirty="0">
                <a:ea typeface="Calibri" panose="020F0502020204030204" pitchFamily="34" charset="0"/>
                <a:cs typeface="Times New Roman" panose="02020603050405020304" pitchFamily="18" charset="0"/>
              </a:rPr>
              <a:t>For the majority of the subjects, the power spectrum densities tend to become flat at higher frequencies, both for the “snow” and “urban” phases</a:t>
            </a:r>
          </a:p>
          <a:p>
            <a:pPr>
              <a:buClr>
                <a:srgbClr val="4495A2"/>
              </a:buClr>
              <a:buSzPct val="150000"/>
              <a:buFont typeface="Arial" panose="020B0604020202020204" pitchFamily="34" charset="0"/>
              <a:buChar char="•"/>
            </a:pPr>
            <a:r>
              <a:rPr lang="en-US" sz="2000" dirty="0">
                <a:ea typeface="Calibri" panose="020F0502020204030204" pitchFamily="34" charset="0"/>
                <a:cs typeface="Times New Roman" panose="02020603050405020304" pitchFamily="18" charset="0"/>
              </a:rPr>
              <a:t>In particular, for the “urban” phases, there aren’t any peaks in the beta frequencies range, against the expectations</a:t>
            </a:r>
            <a:endParaRPr lang="it-IT" sz="2000" dirty="0">
              <a:ea typeface="Calibri" panose="020F0502020204030204" pitchFamily="34" charset="0"/>
              <a:cs typeface="Times New Roman" panose="02020603050405020304" pitchFamily="18" charset="0"/>
            </a:endParaRPr>
          </a:p>
        </p:txBody>
      </p:sp>
      <p:sp>
        <p:nvSpPr>
          <p:cNvPr id="17" name="Segnaposto contenuto 16">
            <a:extLst>
              <a:ext uri="{FF2B5EF4-FFF2-40B4-BE49-F238E27FC236}">
                <a16:creationId xmlns:a16="http://schemas.microsoft.com/office/drawing/2014/main" id="{858ADBB8-3B28-950E-64F2-5041D636626D}"/>
              </a:ext>
            </a:extLst>
          </p:cNvPr>
          <p:cNvSpPr>
            <a:spLocks noGrp="1"/>
          </p:cNvSpPr>
          <p:nvPr>
            <p:ph sz="half" idx="13"/>
          </p:nvPr>
        </p:nvSpPr>
        <p:spPr>
          <a:xfrm>
            <a:off x="6539984" y="1800776"/>
            <a:ext cx="4756241" cy="3610986"/>
          </a:xfrm>
        </p:spPr>
        <p:txBody>
          <a:bodyPr>
            <a:noAutofit/>
          </a:bodyPr>
          <a:lstStyle/>
          <a:p>
            <a:pPr>
              <a:buClr>
                <a:srgbClr val="4495A2"/>
              </a:buClr>
              <a:buSzPct val="150000"/>
              <a:buFont typeface="Arial" panose="020B0604020202020204" pitchFamily="34" charset="0"/>
              <a:buChar char="•"/>
            </a:pPr>
            <a:r>
              <a:rPr lang="en-US" sz="2000" dirty="0">
                <a:ea typeface="Calibri" panose="020F0502020204030204" pitchFamily="34" charset="0"/>
                <a:cs typeface="Times New Roman" panose="02020603050405020304" pitchFamily="18" charset="0"/>
              </a:rPr>
              <a:t>From the statistical tests tables, it is possible to infer that the Local Clustering Coefficient, the Closeness and in particular the Edge Betweenness and the Information seem to distinguish among different visual stimuli</a:t>
            </a:r>
          </a:p>
          <a:p>
            <a:pPr>
              <a:buClr>
                <a:srgbClr val="4495A2"/>
              </a:buClr>
              <a:buSzPct val="150000"/>
              <a:buFont typeface="Arial" panose="020B0604020202020204" pitchFamily="34" charset="0"/>
              <a:buChar char="•"/>
            </a:pPr>
            <a:r>
              <a:rPr lang="en-US" sz="2000" dirty="0">
                <a:ea typeface="Calibri" panose="020F0502020204030204" pitchFamily="34" charset="0"/>
                <a:cs typeface="Times New Roman" panose="02020603050405020304" pitchFamily="18" charset="0"/>
              </a:rPr>
              <a:t>To validate this </a:t>
            </a:r>
            <a:r>
              <a:rPr lang="en-US" sz="2000" dirty="0" err="1">
                <a:ea typeface="Calibri" panose="020F0502020204030204" pitchFamily="34" charset="0"/>
                <a:cs typeface="Times New Roman" panose="02020603050405020304" pitchFamily="18" charset="0"/>
              </a:rPr>
              <a:t>preliminar</a:t>
            </a:r>
            <a:r>
              <a:rPr lang="en-US" sz="2000" dirty="0">
                <a:ea typeface="Calibri" panose="020F0502020204030204" pitchFamily="34" charset="0"/>
                <a:cs typeface="Times New Roman" panose="02020603050405020304" pitchFamily="18" charset="0"/>
              </a:rPr>
              <a:t> result, the analysis could be improved by </a:t>
            </a:r>
            <a:r>
              <a:rPr lang="en-US" sz="2000" dirty="0" err="1">
                <a:ea typeface="Calibri" panose="020F0502020204030204" pitchFamily="34" charset="0"/>
                <a:cs typeface="Times New Roman" panose="02020603050405020304" pitchFamily="18" charset="0"/>
              </a:rPr>
              <a:t>widing</a:t>
            </a:r>
            <a:r>
              <a:rPr lang="en-US" sz="2000" dirty="0">
                <a:ea typeface="Calibri" panose="020F0502020204030204" pitchFamily="34" charset="0"/>
                <a:cs typeface="Times New Roman" panose="02020603050405020304" pitchFamily="18" charset="0"/>
              </a:rPr>
              <a:t> the number of samples </a:t>
            </a:r>
            <a:endParaRPr lang="it-IT" sz="2000" dirty="0">
              <a:ea typeface="Calibri" panose="020F0502020204030204" pitchFamily="34" charset="0"/>
              <a:cs typeface="Times New Roman" panose="02020603050405020304" pitchFamily="18" charset="0"/>
            </a:endParaRPr>
          </a:p>
        </p:txBody>
      </p:sp>
      <p:sp>
        <p:nvSpPr>
          <p:cNvPr id="9" name="Segnaposto numero diapositiva 8">
            <a:extLst>
              <a:ext uri="{FF2B5EF4-FFF2-40B4-BE49-F238E27FC236}">
                <a16:creationId xmlns:a16="http://schemas.microsoft.com/office/drawing/2014/main" id="{AA376808-C840-0170-220C-2E011E429C12}"/>
              </a:ext>
            </a:extLst>
          </p:cNvPr>
          <p:cNvSpPr>
            <a:spLocks noGrp="1"/>
          </p:cNvSpPr>
          <p:nvPr>
            <p:ph type="sldNum" sz="quarter" idx="16"/>
          </p:nvPr>
        </p:nvSpPr>
        <p:spPr/>
        <p:txBody>
          <a:bodyPr/>
          <a:lstStyle/>
          <a:p>
            <a:pPr rtl="0"/>
            <a:fld id="{294A09A9-5501-47C1-A89A-A340965A2BE2}" type="slidenum">
              <a:rPr lang="it-IT" noProof="0" smtClean="0"/>
              <a:pPr rtl="0"/>
              <a:t>11</a:t>
            </a:fld>
            <a:r>
              <a:rPr lang="it-IT" noProof="0" dirty="0"/>
              <a:t> / 11</a:t>
            </a:r>
          </a:p>
        </p:txBody>
      </p:sp>
    </p:spTree>
    <p:extLst>
      <p:ext uri="{BB962C8B-B14F-4D97-AF65-F5344CB8AC3E}">
        <p14:creationId xmlns:p14="http://schemas.microsoft.com/office/powerpoint/2010/main" val="1910534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22A851F-6F0A-C60C-700A-9B3E8E80A6C1}"/>
              </a:ext>
            </a:extLst>
          </p:cNvPr>
          <p:cNvSpPr>
            <a:spLocks noGrp="1"/>
          </p:cNvSpPr>
          <p:nvPr>
            <p:ph type="ctrTitle"/>
          </p:nvPr>
        </p:nvSpPr>
        <p:spPr>
          <a:xfrm>
            <a:off x="6357724" y="2368108"/>
            <a:ext cx="5491571" cy="1514019"/>
          </a:xfrm>
        </p:spPr>
        <p:txBody>
          <a:bodyPr/>
          <a:lstStyle/>
          <a:p>
            <a:r>
              <a:rPr lang="it-IT" dirty="0"/>
              <a:t>Thanks for the </a:t>
            </a:r>
            <a:r>
              <a:rPr lang="it-IT" dirty="0" err="1"/>
              <a:t>attention</a:t>
            </a:r>
            <a:r>
              <a:rPr lang="it-IT" dirty="0"/>
              <a:t>!</a:t>
            </a:r>
          </a:p>
        </p:txBody>
      </p:sp>
    </p:spTree>
    <p:extLst>
      <p:ext uri="{BB962C8B-B14F-4D97-AF65-F5344CB8AC3E}">
        <p14:creationId xmlns:p14="http://schemas.microsoft.com/office/powerpoint/2010/main" val="2585399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FB53AB-3494-8CA9-86AB-1C7149653464}"/>
              </a:ext>
            </a:extLst>
          </p:cNvPr>
          <p:cNvSpPr>
            <a:spLocks noGrp="1"/>
          </p:cNvSpPr>
          <p:nvPr>
            <p:ph type="title"/>
          </p:nvPr>
        </p:nvSpPr>
        <p:spPr/>
        <p:txBody>
          <a:bodyPr/>
          <a:lstStyle/>
          <a:p>
            <a:r>
              <a:rPr lang="it-IT" dirty="0">
                <a:solidFill>
                  <a:srgbClr val="4495A2"/>
                </a:solidFill>
              </a:rPr>
              <a:t>Introduction</a:t>
            </a:r>
          </a:p>
        </p:txBody>
      </p:sp>
      <p:sp>
        <p:nvSpPr>
          <p:cNvPr id="9" name="Segnaposto numero diapositiva 8">
            <a:extLst>
              <a:ext uri="{FF2B5EF4-FFF2-40B4-BE49-F238E27FC236}">
                <a16:creationId xmlns:a16="http://schemas.microsoft.com/office/drawing/2014/main" id="{AA376808-C840-0170-220C-2E011E429C12}"/>
              </a:ext>
            </a:extLst>
          </p:cNvPr>
          <p:cNvSpPr>
            <a:spLocks noGrp="1"/>
          </p:cNvSpPr>
          <p:nvPr>
            <p:ph type="sldNum" sz="quarter" idx="16"/>
          </p:nvPr>
        </p:nvSpPr>
        <p:spPr/>
        <p:txBody>
          <a:bodyPr/>
          <a:lstStyle/>
          <a:p>
            <a:pPr rtl="0"/>
            <a:fld id="{294A09A9-5501-47C1-A89A-A340965A2BE2}" type="slidenum">
              <a:rPr lang="it-IT" noProof="0" smtClean="0"/>
              <a:pPr rtl="0"/>
              <a:t>2</a:t>
            </a:fld>
            <a:r>
              <a:rPr lang="it-IT" noProof="0" dirty="0"/>
              <a:t> / 11</a:t>
            </a:r>
          </a:p>
        </p:txBody>
      </p:sp>
      <p:sp>
        <p:nvSpPr>
          <p:cNvPr id="10" name="Rettangolo 9">
            <a:extLst>
              <a:ext uri="{FF2B5EF4-FFF2-40B4-BE49-F238E27FC236}">
                <a16:creationId xmlns:a16="http://schemas.microsoft.com/office/drawing/2014/main" id="{2CB8B893-0B0D-FFF8-BCC8-7EC51A84DA1B}"/>
              </a:ext>
            </a:extLst>
          </p:cNvPr>
          <p:cNvSpPr>
            <a:spLocks noGrp="1" noRot="1" noMove="1" noResize="1" noEditPoints="1" noAdjustHandles="1" noChangeArrowheads="1" noChangeShapeType="1"/>
          </p:cNvSpPr>
          <p:nvPr/>
        </p:nvSpPr>
        <p:spPr>
          <a:xfrm>
            <a:off x="802433" y="1744824"/>
            <a:ext cx="8574832" cy="3949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Segnaposto contenuto 4">
            <a:extLst>
              <a:ext uri="{FF2B5EF4-FFF2-40B4-BE49-F238E27FC236}">
                <a16:creationId xmlns:a16="http://schemas.microsoft.com/office/drawing/2014/main" id="{CA45E865-20C3-EFA0-0D65-32A982E92010}"/>
              </a:ext>
            </a:extLst>
          </p:cNvPr>
          <p:cNvSpPr>
            <a:spLocks noGrp="1"/>
          </p:cNvSpPr>
          <p:nvPr>
            <p:ph sz="half" idx="2"/>
          </p:nvPr>
        </p:nvSpPr>
        <p:spPr>
          <a:xfrm>
            <a:off x="6095999" y="2139803"/>
            <a:ext cx="5293567" cy="3839134"/>
          </a:xfrm>
        </p:spPr>
        <p:txBody>
          <a:bodyPr>
            <a:noAutofit/>
          </a:bodyPr>
          <a:lstStyle/>
          <a:p>
            <a:pPr>
              <a:buClr>
                <a:srgbClr val="4495A2"/>
              </a:buClr>
              <a:buSzPct val="150000"/>
              <a:buFont typeface="Arial" panose="020B0604020202020204" pitchFamily="34" charset="0"/>
              <a:buChar char="•"/>
            </a:pPr>
            <a:r>
              <a:rPr lang="en-US" sz="2200" dirty="0">
                <a:effectLst/>
                <a:ea typeface="Calibri" panose="020F0502020204030204" pitchFamily="34" charset="0"/>
                <a:cs typeface="Times New Roman" panose="02020603050405020304" pitchFamily="18" charset="0"/>
              </a:rPr>
              <a:t>In the present work we have used an   </a:t>
            </a:r>
            <a:r>
              <a:rPr lang="en-US" sz="2200" b="1" dirty="0">
                <a:solidFill>
                  <a:srgbClr val="4495A2"/>
                </a:solidFill>
                <a:effectLst/>
                <a:ea typeface="Calibri" panose="020F0502020204030204" pitchFamily="34" charset="0"/>
                <a:cs typeface="Times New Roman" panose="02020603050405020304" pitchFamily="18" charset="0"/>
              </a:rPr>
              <a:t>EEG acquisition</a:t>
            </a:r>
            <a:r>
              <a:rPr lang="en-US" sz="2200" dirty="0">
                <a:effectLst/>
                <a:ea typeface="Calibri" panose="020F0502020204030204" pitchFamily="34" charset="0"/>
                <a:cs typeface="Times New Roman" panose="02020603050405020304" pitchFamily="18" charset="0"/>
              </a:rPr>
              <a:t> system to collect data from </a:t>
            </a:r>
            <a:r>
              <a:rPr lang="en-US" sz="2200" b="1" dirty="0">
                <a:solidFill>
                  <a:srgbClr val="4495A2"/>
                </a:solidFill>
                <a:effectLst/>
                <a:ea typeface="Calibri" panose="020F0502020204030204" pitchFamily="34" charset="0"/>
                <a:cs typeface="Times New Roman" panose="02020603050405020304" pitchFamily="18" charset="0"/>
              </a:rPr>
              <a:t>7</a:t>
            </a:r>
            <a:r>
              <a:rPr lang="en-US" sz="2200" dirty="0">
                <a:effectLst/>
                <a:ea typeface="Calibri" panose="020F0502020204030204" pitchFamily="34" charset="0"/>
                <a:cs typeface="Times New Roman" panose="02020603050405020304" pitchFamily="18" charset="0"/>
              </a:rPr>
              <a:t> subjects with age ranging from 20 to 30 years</a:t>
            </a:r>
            <a:endParaRPr lang="en-US" sz="2200" dirty="0">
              <a:ea typeface="Calibri" panose="020F0502020204030204" pitchFamily="34" charset="0"/>
              <a:cs typeface="Times New Roman" panose="02020603050405020304" pitchFamily="18" charset="0"/>
            </a:endParaRPr>
          </a:p>
          <a:p>
            <a:pPr>
              <a:buClr>
                <a:srgbClr val="4495A2"/>
              </a:buClr>
              <a:buSzPct val="150000"/>
              <a:buFont typeface="Arial" panose="020B0604020202020204" pitchFamily="34" charset="0"/>
              <a:buChar char="•"/>
            </a:pPr>
            <a:r>
              <a:rPr lang="en-US" sz="2200" b="1" dirty="0">
                <a:solidFill>
                  <a:srgbClr val="4495A2"/>
                </a:solidFill>
                <a:ea typeface="Calibri" panose="020F0502020204030204" pitchFamily="34" charset="0"/>
                <a:cs typeface="Times New Roman" panose="02020603050405020304" pitchFamily="18" charset="0"/>
              </a:rPr>
              <a:t>3</a:t>
            </a:r>
            <a:r>
              <a:rPr lang="en-US" sz="2200" dirty="0">
                <a:effectLst/>
                <a:ea typeface="Calibri" panose="020F0502020204030204" pitchFamily="34" charset="0"/>
                <a:cs typeface="Times New Roman" panose="02020603050405020304" pitchFamily="18" charset="0"/>
              </a:rPr>
              <a:t> different scenarios were presented to each subject by means of a VR device</a:t>
            </a:r>
          </a:p>
          <a:p>
            <a:pPr>
              <a:buClr>
                <a:srgbClr val="4495A2"/>
              </a:buClr>
              <a:buSzPct val="150000"/>
              <a:buFont typeface="Arial" panose="020B0604020202020204" pitchFamily="34" charset="0"/>
              <a:buChar char="•"/>
            </a:pPr>
            <a:r>
              <a:rPr lang="en-US" sz="2200" dirty="0">
                <a:effectLst/>
                <a:ea typeface="Calibri" panose="020F0502020204030204" pitchFamily="34" charset="0"/>
                <a:cs typeface="Times New Roman" panose="02020603050405020304" pitchFamily="18" charset="0"/>
              </a:rPr>
              <a:t>The collected EEG signals were </a:t>
            </a:r>
            <a:r>
              <a:rPr lang="en-US" sz="2200" b="1" dirty="0">
                <a:solidFill>
                  <a:srgbClr val="4495A2"/>
                </a:solidFill>
                <a:effectLst/>
                <a:ea typeface="Calibri" panose="020F0502020204030204" pitchFamily="34" charset="0"/>
                <a:cs typeface="Times New Roman" panose="02020603050405020304" pitchFamily="18" charset="0"/>
              </a:rPr>
              <a:t>filtered</a:t>
            </a:r>
            <a:r>
              <a:rPr lang="en-US" sz="2200" dirty="0">
                <a:effectLst/>
                <a:ea typeface="Calibri" panose="020F0502020204030204" pitchFamily="34" charset="0"/>
                <a:cs typeface="Times New Roman" panose="02020603050405020304" pitchFamily="18" charset="0"/>
              </a:rPr>
              <a:t> and </a:t>
            </a:r>
            <a:r>
              <a:rPr lang="en-US" sz="2200" b="1" dirty="0">
                <a:solidFill>
                  <a:srgbClr val="4495A2"/>
                </a:solidFill>
                <a:effectLst/>
                <a:ea typeface="Calibri" panose="020F0502020204030204" pitchFamily="34" charset="0"/>
                <a:cs typeface="Times New Roman" panose="02020603050405020304" pitchFamily="18" charset="0"/>
              </a:rPr>
              <a:t>processed</a:t>
            </a:r>
            <a:r>
              <a:rPr lang="en-US" sz="2200" dirty="0">
                <a:effectLst/>
                <a:ea typeface="Calibri" panose="020F0502020204030204" pitchFamily="34" charset="0"/>
                <a:cs typeface="Times New Roman" panose="02020603050405020304" pitchFamily="18" charset="0"/>
              </a:rPr>
              <a:t> in order to perform a </a:t>
            </a:r>
            <a:r>
              <a:rPr lang="en-US" sz="2200" b="1" dirty="0">
                <a:solidFill>
                  <a:srgbClr val="4495A2"/>
                </a:solidFill>
                <a:effectLst/>
                <a:ea typeface="Calibri" panose="020F0502020204030204" pitchFamily="34" charset="0"/>
                <a:cs typeface="Times New Roman" panose="02020603050405020304" pitchFamily="18" charset="0"/>
              </a:rPr>
              <a:t>Power Spectrum Analysis </a:t>
            </a:r>
            <a:r>
              <a:rPr lang="en-US" sz="2200" dirty="0">
                <a:effectLst/>
                <a:ea typeface="Calibri" panose="020F0502020204030204" pitchFamily="34" charset="0"/>
                <a:cs typeface="Times New Roman" panose="02020603050405020304" pitchFamily="18" charset="0"/>
              </a:rPr>
              <a:t>(PSA) and a </a:t>
            </a:r>
            <a:r>
              <a:rPr lang="en-US" sz="2200" b="1" dirty="0">
                <a:solidFill>
                  <a:srgbClr val="4495A2"/>
                </a:solidFill>
                <a:effectLst/>
                <a:ea typeface="Calibri" panose="020F0502020204030204" pitchFamily="34" charset="0"/>
                <a:cs typeface="Times New Roman" panose="02020603050405020304" pitchFamily="18" charset="0"/>
              </a:rPr>
              <a:t>Connectome Analysis</a:t>
            </a:r>
            <a:endParaRPr lang="it-IT" sz="2200" b="1" dirty="0">
              <a:solidFill>
                <a:srgbClr val="4495A2"/>
              </a:solidFill>
              <a:effectLst/>
              <a:ea typeface="Calibri" panose="020F0502020204030204" pitchFamily="34" charset="0"/>
              <a:cs typeface="Times New Roman" panose="02020603050405020304" pitchFamily="18" charset="0"/>
            </a:endParaRPr>
          </a:p>
        </p:txBody>
      </p:sp>
      <p:pic>
        <p:nvPicPr>
          <p:cNvPr id="12" name="Immagine 11">
            <a:extLst>
              <a:ext uri="{FF2B5EF4-FFF2-40B4-BE49-F238E27FC236}">
                <a16:creationId xmlns:a16="http://schemas.microsoft.com/office/drawing/2014/main" id="{A368A5F1-0932-B532-4816-F4B9F74E3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433" y="1987426"/>
            <a:ext cx="4301412" cy="4301412"/>
          </a:xfrm>
          <a:prstGeom prst="rect">
            <a:avLst/>
          </a:prstGeom>
        </p:spPr>
      </p:pic>
    </p:spTree>
    <p:extLst>
      <p:ext uri="{BB962C8B-B14F-4D97-AF65-F5344CB8AC3E}">
        <p14:creationId xmlns:p14="http://schemas.microsoft.com/office/powerpoint/2010/main" val="3812209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FB53AB-3494-8CA9-86AB-1C7149653464}"/>
              </a:ext>
            </a:extLst>
          </p:cNvPr>
          <p:cNvSpPr>
            <a:spLocks noGrp="1"/>
          </p:cNvSpPr>
          <p:nvPr>
            <p:ph type="title"/>
          </p:nvPr>
        </p:nvSpPr>
        <p:spPr>
          <a:xfrm>
            <a:off x="691632" y="879063"/>
            <a:ext cx="7853406" cy="610863"/>
          </a:xfrm>
        </p:spPr>
        <p:txBody>
          <a:bodyPr>
            <a:normAutofit/>
          </a:bodyPr>
          <a:lstStyle/>
          <a:p>
            <a:r>
              <a:rPr lang="it-IT" dirty="0">
                <a:solidFill>
                  <a:srgbClr val="4495A2"/>
                </a:solidFill>
              </a:rPr>
              <a:t>The Electroencephalogram</a:t>
            </a:r>
          </a:p>
        </p:txBody>
      </p:sp>
      <p:sp>
        <p:nvSpPr>
          <p:cNvPr id="9" name="Segnaposto numero diapositiva 8">
            <a:extLst>
              <a:ext uri="{FF2B5EF4-FFF2-40B4-BE49-F238E27FC236}">
                <a16:creationId xmlns:a16="http://schemas.microsoft.com/office/drawing/2014/main" id="{AA376808-C840-0170-220C-2E011E429C12}"/>
              </a:ext>
            </a:extLst>
          </p:cNvPr>
          <p:cNvSpPr>
            <a:spLocks noGrp="1"/>
          </p:cNvSpPr>
          <p:nvPr>
            <p:ph type="sldNum" sz="quarter" idx="16"/>
          </p:nvPr>
        </p:nvSpPr>
        <p:spPr/>
        <p:txBody>
          <a:bodyPr/>
          <a:lstStyle/>
          <a:p>
            <a:pPr rtl="0"/>
            <a:fld id="{294A09A9-5501-47C1-A89A-A340965A2BE2}" type="slidenum">
              <a:rPr lang="it-IT" noProof="0" smtClean="0"/>
              <a:pPr rtl="0"/>
              <a:t>3</a:t>
            </a:fld>
            <a:r>
              <a:rPr lang="it-IT" noProof="0" dirty="0"/>
              <a:t> / 11</a:t>
            </a:r>
          </a:p>
        </p:txBody>
      </p:sp>
      <p:sp>
        <p:nvSpPr>
          <p:cNvPr id="10" name="Rettangolo 9">
            <a:extLst>
              <a:ext uri="{FF2B5EF4-FFF2-40B4-BE49-F238E27FC236}">
                <a16:creationId xmlns:a16="http://schemas.microsoft.com/office/drawing/2014/main" id="{2CB8B893-0B0D-FFF8-BCC8-7EC51A84DA1B}"/>
              </a:ext>
            </a:extLst>
          </p:cNvPr>
          <p:cNvSpPr>
            <a:spLocks noGrp="1" noRot="1" noMove="1" noResize="1" noEditPoints="1" noAdjustHandles="1" noChangeArrowheads="1" noChangeShapeType="1"/>
          </p:cNvSpPr>
          <p:nvPr/>
        </p:nvSpPr>
        <p:spPr>
          <a:xfrm>
            <a:off x="802433" y="1744824"/>
            <a:ext cx="8574832" cy="39497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Segnaposto contenuto 4">
            <a:extLst>
              <a:ext uri="{FF2B5EF4-FFF2-40B4-BE49-F238E27FC236}">
                <a16:creationId xmlns:a16="http://schemas.microsoft.com/office/drawing/2014/main" id="{A383842A-9046-D38B-AFBC-71ECB5BF7ADD}"/>
              </a:ext>
            </a:extLst>
          </p:cNvPr>
          <p:cNvSpPr>
            <a:spLocks noGrp="1"/>
          </p:cNvSpPr>
          <p:nvPr>
            <p:ph sz="half" idx="2"/>
          </p:nvPr>
        </p:nvSpPr>
        <p:spPr>
          <a:xfrm>
            <a:off x="6391470" y="2457514"/>
            <a:ext cx="5309119" cy="2889397"/>
          </a:xfrm>
        </p:spPr>
        <p:txBody>
          <a:bodyPr>
            <a:noAutofit/>
          </a:bodyPr>
          <a:lstStyle/>
          <a:p>
            <a:pPr>
              <a:buClr>
                <a:srgbClr val="4495A2"/>
              </a:buClr>
              <a:buSzPct val="150000"/>
              <a:buFont typeface="Arial" panose="020B0604020202020204" pitchFamily="34" charset="0"/>
              <a:buChar char="•"/>
            </a:pPr>
            <a:r>
              <a:rPr lang="en-US" sz="2200" dirty="0">
                <a:ea typeface="Calibri" panose="020F0502020204030204" pitchFamily="34" charset="0"/>
                <a:cs typeface="Times New Roman" panose="02020603050405020304" pitchFamily="18" charset="0"/>
              </a:rPr>
              <a:t>EEG is a non-invasive technique that measures </a:t>
            </a:r>
            <a:r>
              <a:rPr lang="en-US" sz="2200" b="1" dirty="0">
                <a:solidFill>
                  <a:srgbClr val="4495A2"/>
                </a:solidFill>
                <a:ea typeface="Calibri" panose="020F0502020204030204" pitchFamily="34" charset="0"/>
                <a:cs typeface="Times New Roman" panose="02020603050405020304" pitchFamily="18" charset="0"/>
              </a:rPr>
              <a:t>electrical activity </a:t>
            </a:r>
            <a:r>
              <a:rPr lang="en-US" sz="2200" dirty="0">
                <a:ea typeface="Calibri" panose="020F0502020204030204" pitchFamily="34" charset="0"/>
                <a:cs typeface="Times New Roman" panose="02020603050405020304" pitchFamily="18" charset="0"/>
              </a:rPr>
              <a:t>in the brain using small electrodes attached to the scalp. Brain cells communicate via electrical impulses. This activity shows up as wavy lines on an EEG recording</a:t>
            </a:r>
          </a:p>
          <a:p>
            <a:pPr>
              <a:buClr>
                <a:srgbClr val="4495A2"/>
              </a:buClr>
              <a:buSzPct val="150000"/>
              <a:buFont typeface="Arial" panose="020B0604020202020204" pitchFamily="34" charset="0"/>
              <a:buChar char="•"/>
            </a:pPr>
            <a:r>
              <a:rPr lang="en-US" sz="2200" dirty="0">
                <a:ea typeface="Calibri" panose="020F0502020204030204" pitchFamily="34" charset="0"/>
                <a:cs typeface="Times New Roman" panose="02020603050405020304" pitchFamily="18" charset="0"/>
              </a:rPr>
              <a:t>An EEG is one of the main </a:t>
            </a:r>
            <a:r>
              <a:rPr lang="en-US" sz="2200" b="1" dirty="0">
                <a:solidFill>
                  <a:srgbClr val="4495A2"/>
                </a:solidFill>
                <a:ea typeface="Calibri" panose="020F0502020204030204" pitchFamily="34" charset="0"/>
                <a:cs typeface="Times New Roman" panose="02020603050405020304" pitchFamily="18" charset="0"/>
              </a:rPr>
              <a:t>diagnostic tests </a:t>
            </a:r>
            <a:r>
              <a:rPr lang="en-US" sz="2200" dirty="0">
                <a:ea typeface="Calibri" panose="020F0502020204030204" pitchFamily="34" charset="0"/>
                <a:cs typeface="Times New Roman" panose="02020603050405020304" pitchFamily="18" charset="0"/>
              </a:rPr>
              <a:t>for epilepsy and other brain disorders</a:t>
            </a:r>
            <a:endParaRPr lang="it-IT" sz="2200" dirty="0">
              <a:effectLst/>
              <a:ea typeface="Calibri" panose="020F0502020204030204" pitchFamily="34" charset="0"/>
              <a:cs typeface="Times New Roman" panose="02020603050405020304" pitchFamily="18" charset="0"/>
            </a:endParaRPr>
          </a:p>
        </p:txBody>
      </p:sp>
      <p:pic>
        <p:nvPicPr>
          <p:cNvPr id="5" name="Immagine 4">
            <a:extLst>
              <a:ext uri="{FF2B5EF4-FFF2-40B4-BE49-F238E27FC236}">
                <a16:creationId xmlns:a16="http://schemas.microsoft.com/office/drawing/2014/main" id="{E50CBA2E-B962-2DD5-F9E1-0FCB91662B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2042" y="2269820"/>
            <a:ext cx="5178490" cy="3264786"/>
          </a:xfrm>
          <a:prstGeom prst="rect">
            <a:avLst/>
          </a:prstGeom>
        </p:spPr>
      </p:pic>
      <p:sp>
        <p:nvSpPr>
          <p:cNvPr id="6" name="Segnaposto contenuto 4">
            <a:extLst>
              <a:ext uri="{FF2B5EF4-FFF2-40B4-BE49-F238E27FC236}">
                <a16:creationId xmlns:a16="http://schemas.microsoft.com/office/drawing/2014/main" id="{37DF2B75-9A76-EFC5-C95A-B52C92BB7031}"/>
              </a:ext>
            </a:extLst>
          </p:cNvPr>
          <p:cNvSpPr txBox="1">
            <a:spLocks/>
          </p:cNvSpPr>
          <p:nvPr/>
        </p:nvSpPr>
        <p:spPr>
          <a:xfrm>
            <a:off x="1926772" y="5664623"/>
            <a:ext cx="2569028" cy="394979"/>
          </a:xfrm>
          <a:prstGeom prst="rect">
            <a:avLst/>
          </a:prstGeom>
        </p:spPr>
        <p:txBody>
          <a:bodyPr vert="horz" lIns="0" tIns="0" rIns="0" bIns="0"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Clr>
                <a:srgbClr val="4495A2"/>
              </a:buClr>
              <a:buSzPct val="150000"/>
              <a:buNone/>
            </a:pPr>
            <a:r>
              <a:rPr lang="en-US" sz="1400" b="1" dirty="0">
                <a:solidFill>
                  <a:srgbClr val="4495A2"/>
                </a:solidFill>
                <a:ea typeface="Calibri" panose="020F0502020204030204" pitchFamily="34" charset="0"/>
                <a:cs typeface="Times New Roman" panose="02020603050405020304" pitchFamily="18" charset="0"/>
              </a:rPr>
              <a:t>Fig. 1 </a:t>
            </a:r>
            <a:r>
              <a:rPr lang="en-US" sz="1400" b="1" dirty="0">
                <a:ea typeface="Calibri" panose="020F0502020204030204" pitchFamily="34" charset="0"/>
                <a:cs typeface="Times New Roman" panose="02020603050405020304" pitchFamily="18" charset="0"/>
              </a:rPr>
              <a:t>– </a:t>
            </a:r>
            <a:r>
              <a:rPr lang="en-US" sz="1400" dirty="0">
                <a:ea typeface="Calibri" panose="020F0502020204030204" pitchFamily="34" charset="0"/>
                <a:cs typeface="Times New Roman" panose="02020603050405020304" pitchFamily="18" charset="0"/>
              </a:rPr>
              <a:t>EEG acquisition scheme. </a:t>
            </a:r>
            <a:endParaRPr lang="it-IT" sz="14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97071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FB53AB-3494-8CA9-86AB-1C7149653464}"/>
              </a:ext>
            </a:extLst>
          </p:cNvPr>
          <p:cNvSpPr>
            <a:spLocks noGrp="1"/>
          </p:cNvSpPr>
          <p:nvPr>
            <p:ph type="title"/>
          </p:nvPr>
        </p:nvSpPr>
        <p:spPr>
          <a:xfrm>
            <a:off x="519546" y="576712"/>
            <a:ext cx="7853406" cy="610863"/>
          </a:xfrm>
        </p:spPr>
        <p:txBody>
          <a:bodyPr>
            <a:normAutofit/>
          </a:bodyPr>
          <a:lstStyle/>
          <a:p>
            <a:r>
              <a:rPr lang="it-IT" dirty="0">
                <a:solidFill>
                  <a:srgbClr val="4495A2"/>
                </a:solidFill>
              </a:rPr>
              <a:t>The Experimental Setup</a:t>
            </a:r>
          </a:p>
        </p:txBody>
      </p:sp>
      <p:sp>
        <p:nvSpPr>
          <p:cNvPr id="9" name="Segnaposto numero diapositiva 8">
            <a:extLst>
              <a:ext uri="{FF2B5EF4-FFF2-40B4-BE49-F238E27FC236}">
                <a16:creationId xmlns:a16="http://schemas.microsoft.com/office/drawing/2014/main" id="{AA376808-C840-0170-220C-2E011E429C12}"/>
              </a:ext>
            </a:extLst>
          </p:cNvPr>
          <p:cNvSpPr>
            <a:spLocks noGrp="1"/>
          </p:cNvSpPr>
          <p:nvPr>
            <p:ph type="sldNum" sz="quarter" idx="16"/>
          </p:nvPr>
        </p:nvSpPr>
        <p:spPr/>
        <p:txBody>
          <a:bodyPr/>
          <a:lstStyle/>
          <a:p>
            <a:pPr rtl="0"/>
            <a:fld id="{294A09A9-5501-47C1-A89A-A340965A2BE2}" type="slidenum">
              <a:rPr lang="it-IT" noProof="0" smtClean="0"/>
              <a:pPr rtl="0"/>
              <a:t>4</a:t>
            </a:fld>
            <a:r>
              <a:rPr lang="it-IT" noProof="0" dirty="0"/>
              <a:t> / 11</a:t>
            </a:r>
          </a:p>
        </p:txBody>
      </p:sp>
      <p:pic>
        <p:nvPicPr>
          <p:cNvPr id="6" name="Immagine 5" descr="Immagine che contiene testo, elettronico, circuito&#10;&#10;Descrizione generata automaticamente">
            <a:extLst>
              <a:ext uri="{FF2B5EF4-FFF2-40B4-BE49-F238E27FC236}">
                <a16:creationId xmlns:a16="http://schemas.microsoft.com/office/drawing/2014/main" id="{CB4C287E-1B11-911B-5459-3E05866024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0231" y="2612241"/>
            <a:ext cx="1800000" cy="1800000"/>
          </a:xfrm>
          <a:prstGeom prst="rect">
            <a:avLst/>
          </a:prstGeom>
        </p:spPr>
      </p:pic>
      <p:pic>
        <p:nvPicPr>
          <p:cNvPr id="4" name="Immagine 3" descr="Immagine che contiene persona, abbigliamento, indossando&#10;&#10;Descrizione generata automaticamente">
            <a:extLst>
              <a:ext uri="{FF2B5EF4-FFF2-40B4-BE49-F238E27FC236}">
                <a16:creationId xmlns:a16="http://schemas.microsoft.com/office/drawing/2014/main" id="{25CB3BA6-2137-8BAE-8621-9E8B444562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92" y="2130594"/>
            <a:ext cx="2761701" cy="2761701"/>
          </a:xfrm>
          <a:prstGeom prst="rect">
            <a:avLst/>
          </a:prstGeom>
        </p:spPr>
      </p:pic>
      <p:pic>
        <p:nvPicPr>
          <p:cNvPr id="8" name="Immagine 7">
            <a:extLst>
              <a:ext uri="{FF2B5EF4-FFF2-40B4-BE49-F238E27FC236}">
                <a16:creationId xmlns:a16="http://schemas.microsoft.com/office/drawing/2014/main" id="{930D103E-F0E6-8E63-7A14-F09D2D2771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6124" y="2611445"/>
            <a:ext cx="1800000" cy="1800000"/>
          </a:xfrm>
          <a:prstGeom prst="rect">
            <a:avLst/>
          </a:prstGeom>
        </p:spPr>
      </p:pic>
      <p:pic>
        <p:nvPicPr>
          <p:cNvPr id="12" name="Immagine 11">
            <a:extLst>
              <a:ext uri="{FF2B5EF4-FFF2-40B4-BE49-F238E27FC236}">
                <a16:creationId xmlns:a16="http://schemas.microsoft.com/office/drawing/2014/main" id="{9D49E440-D595-02CC-5016-BA54865691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4338" y="2612241"/>
            <a:ext cx="4116435" cy="2004946"/>
          </a:xfrm>
          <a:prstGeom prst="rect">
            <a:avLst/>
          </a:prstGeom>
        </p:spPr>
      </p:pic>
      <p:sp>
        <p:nvSpPr>
          <p:cNvPr id="13" name="Segnaposto contenuto 4">
            <a:extLst>
              <a:ext uri="{FF2B5EF4-FFF2-40B4-BE49-F238E27FC236}">
                <a16:creationId xmlns:a16="http://schemas.microsoft.com/office/drawing/2014/main" id="{4C3A6572-BDA0-977A-EC9A-EDCE21CFB61F}"/>
              </a:ext>
            </a:extLst>
          </p:cNvPr>
          <p:cNvSpPr>
            <a:spLocks noGrp="1"/>
          </p:cNvSpPr>
          <p:nvPr>
            <p:ph sz="half" idx="2"/>
          </p:nvPr>
        </p:nvSpPr>
        <p:spPr>
          <a:xfrm>
            <a:off x="387070" y="5070069"/>
            <a:ext cx="2331217" cy="378902"/>
          </a:xfrm>
        </p:spPr>
        <p:txBody>
          <a:bodyPr numCol="1">
            <a:noAutofit/>
          </a:bodyPr>
          <a:lstStyle/>
          <a:p>
            <a:pPr marL="0" indent="0">
              <a:buClr>
                <a:srgbClr val="4495A2"/>
              </a:buClr>
              <a:buSzPct val="100000"/>
              <a:buNone/>
            </a:pPr>
            <a:r>
              <a:rPr lang="en-US" sz="2000" dirty="0">
                <a:solidFill>
                  <a:srgbClr val="4495A2"/>
                </a:solidFill>
                <a:ea typeface="Calibri" panose="020F0502020204030204" pitchFamily="34" charset="0"/>
                <a:cs typeface="Times New Roman" panose="02020603050405020304" pitchFamily="18" charset="0"/>
              </a:rPr>
              <a:t>(1) </a:t>
            </a:r>
            <a:r>
              <a:rPr lang="en-US" sz="2000" dirty="0">
                <a:ea typeface="Calibri" panose="020F0502020204030204" pitchFamily="34" charset="0"/>
                <a:cs typeface="Times New Roman" panose="02020603050405020304" pitchFamily="18" charset="0"/>
              </a:rPr>
              <a:t>Electrode - cap</a:t>
            </a:r>
          </a:p>
        </p:txBody>
      </p:sp>
      <p:sp>
        <p:nvSpPr>
          <p:cNvPr id="3" name="Segnaposto contenuto 4">
            <a:extLst>
              <a:ext uri="{FF2B5EF4-FFF2-40B4-BE49-F238E27FC236}">
                <a16:creationId xmlns:a16="http://schemas.microsoft.com/office/drawing/2014/main" id="{7CECEBB6-4BB2-5418-7B45-9A4474C07156}"/>
              </a:ext>
            </a:extLst>
          </p:cNvPr>
          <p:cNvSpPr txBox="1">
            <a:spLocks/>
          </p:cNvSpPr>
          <p:nvPr/>
        </p:nvSpPr>
        <p:spPr>
          <a:xfrm>
            <a:off x="2991689" y="5070069"/>
            <a:ext cx="1948869" cy="378902"/>
          </a:xfrm>
          <a:prstGeom prst="rect">
            <a:avLst/>
          </a:prstGeom>
        </p:spPr>
        <p:txBody>
          <a:bodyPr vert="horz" lIns="0" tIns="0" rIns="0" bIns="0" numCol="1"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4495A2"/>
              </a:buClr>
              <a:buSzPct val="100000"/>
              <a:buFont typeface="Wingdings" pitchFamily="2" charset="2"/>
              <a:buNone/>
            </a:pPr>
            <a:r>
              <a:rPr lang="en-US" sz="2000" dirty="0">
                <a:solidFill>
                  <a:srgbClr val="4495A2"/>
                </a:solidFill>
                <a:ea typeface="Calibri" panose="020F0502020204030204" pitchFamily="34" charset="0"/>
                <a:cs typeface="Times New Roman" panose="02020603050405020304" pitchFamily="18" charset="0"/>
              </a:rPr>
              <a:t>(2) </a:t>
            </a:r>
            <a:r>
              <a:rPr lang="en-US" sz="2000" dirty="0">
                <a:ea typeface="Calibri" panose="020F0502020204030204" pitchFamily="34" charset="0"/>
                <a:cs typeface="Times New Roman" panose="02020603050405020304" pitchFamily="18" charset="0"/>
              </a:rPr>
              <a:t>Oculus Rift VR</a:t>
            </a:r>
          </a:p>
        </p:txBody>
      </p:sp>
      <p:sp>
        <p:nvSpPr>
          <p:cNvPr id="5" name="Segnaposto contenuto 4">
            <a:extLst>
              <a:ext uri="{FF2B5EF4-FFF2-40B4-BE49-F238E27FC236}">
                <a16:creationId xmlns:a16="http://schemas.microsoft.com/office/drawing/2014/main" id="{AB6456FC-3DBF-768B-3F7E-01B54D08E096}"/>
              </a:ext>
            </a:extLst>
          </p:cNvPr>
          <p:cNvSpPr txBox="1">
            <a:spLocks/>
          </p:cNvSpPr>
          <p:nvPr/>
        </p:nvSpPr>
        <p:spPr>
          <a:xfrm>
            <a:off x="5463041" y="5070069"/>
            <a:ext cx="1851703" cy="378902"/>
          </a:xfrm>
          <a:prstGeom prst="rect">
            <a:avLst/>
          </a:prstGeom>
        </p:spPr>
        <p:txBody>
          <a:bodyPr vert="horz" lIns="0" tIns="0" rIns="0" bIns="0" numCol="1"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4495A2"/>
              </a:buClr>
              <a:buSzPct val="100000"/>
              <a:buFont typeface="Wingdings" pitchFamily="2" charset="2"/>
              <a:buNone/>
            </a:pPr>
            <a:r>
              <a:rPr lang="en-US" sz="2000" dirty="0">
                <a:solidFill>
                  <a:srgbClr val="4495A2"/>
                </a:solidFill>
                <a:ea typeface="Calibri" panose="020F0502020204030204" pitchFamily="34" charset="0"/>
                <a:cs typeface="Times New Roman" panose="02020603050405020304" pitchFamily="18" charset="0"/>
              </a:rPr>
              <a:t>(3) </a:t>
            </a:r>
            <a:r>
              <a:rPr lang="en-US" sz="2000" dirty="0" err="1">
                <a:ea typeface="Calibri" panose="020F0502020204030204" pitchFamily="34" charset="0"/>
                <a:cs typeface="Times New Roman" panose="02020603050405020304" pitchFamily="18" charset="0"/>
              </a:rPr>
              <a:t>Cython</a:t>
            </a:r>
            <a:r>
              <a:rPr lang="en-US" sz="2000" dirty="0">
                <a:ea typeface="Calibri" panose="020F0502020204030204" pitchFamily="34" charset="0"/>
                <a:cs typeface="Times New Roman" panose="02020603050405020304" pitchFamily="18" charset="0"/>
              </a:rPr>
              <a:t> Board</a:t>
            </a:r>
          </a:p>
        </p:txBody>
      </p:sp>
      <p:sp>
        <p:nvSpPr>
          <p:cNvPr id="7" name="Segnaposto contenuto 4">
            <a:extLst>
              <a:ext uri="{FF2B5EF4-FFF2-40B4-BE49-F238E27FC236}">
                <a16:creationId xmlns:a16="http://schemas.microsoft.com/office/drawing/2014/main" id="{8CF1E10A-D5DD-8E41-89AA-4124D8747C3F}"/>
              </a:ext>
            </a:extLst>
          </p:cNvPr>
          <p:cNvSpPr txBox="1">
            <a:spLocks/>
          </p:cNvSpPr>
          <p:nvPr/>
        </p:nvSpPr>
        <p:spPr>
          <a:xfrm>
            <a:off x="8766946" y="5070069"/>
            <a:ext cx="2331217" cy="378902"/>
          </a:xfrm>
          <a:prstGeom prst="rect">
            <a:avLst/>
          </a:prstGeom>
        </p:spPr>
        <p:txBody>
          <a:bodyPr vert="horz" lIns="0" tIns="0" rIns="0" bIns="0" numCol="1"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4495A2"/>
              </a:buClr>
              <a:buSzPct val="100000"/>
              <a:buFont typeface="Wingdings" pitchFamily="2" charset="2"/>
              <a:buNone/>
            </a:pPr>
            <a:r>
              <a:rPr lang="en-US" sz="2000" dirty="0">
                <a:solidFill>
                  <a:srgbClr val="4495A2"/>
                </a:solidFill>
                <a:ea typeface="Calibri" panose="020F0502020204030204" pitchFamily="34" charset="0"/>
                <a:cs typeface="Times New Roman" panose="02020603050405020304" pitchFamily="18" charset="0"/>
              </a:rPr>
              <a:t>(4) </a:t>
            </a:r>
            <a:r>
              <a:rPr lang="en-US" sz="2000" dirty="0" err="1">
                <a:ea typeface="Calibri" panose="020F0502020204030204" pitchFamily="34" charset="0"/>
                <a:cs typeface="Times New Roman" panose="02020603050405020304" pitchFamily="18" charset="0"/>
              </a:rPr>
              <a:t>OpenBCI</a:t>
            </a:r>
            <a:r>
              <a:rPr lang="en-US" sz="2000" dirty="0">
                <a:ea typeface="Calibri" panose="020F0502020204030204" pitchFamily="34" charset="0"/>
                <a:cs typeface="Times New Roman" panose="02020603050405020304" pitchFamily="18" charset="0"/>
              </a:rPr>
              <a:t> software</a:t>
            </a:r>
          </a:p>
        </p:txBody>
      </p:sp>
    </p:spTree>
    <p:extLst>
      <p:ext uri="{BB962C8B-B14F-4D97-AF65-F5344CB8AC3E}">
        <p14:creationId xmlns:p14="http://schemas.microsoft.com/office/powerpoint/2010/main" val="26661060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FB53AB-3494-8CA9-86AB-1C7149653464}"/>
              </a:ext>
            </a:extLst>
          </p:cNvPr>
          <p:cNvSpPr>
            <a:spLocks noGrp="1"/>
          </p:cNvSpPr>
          <p:nvPr>
            <p:ph type="title"/>
          </p:nvPr>
        </p:nvSpPr>
        <p:spPr>
          <a:xfrm>
            <a:off x="964023" y="879063"/>
            <a:ext cx="7853406" cy="610863"/>
          </a:xfrm>
        </p:spPr>
        <p:txBody>
          <a:bodyPr>
            <a:normAutofit/>
          </a:bodyPr>
          <a:lstStyle/>
          <a:p>
            <a:r>
              <a:rPr lang="it-IT" dirty="0">
                <a:solidFill>
                  <a:srgbClr val="4495A2"/>
                </a:solidFill>
              </a:rPr>
              <a:t>Data Acquisition Procedure</a:t>
            </a:r>
          </a:p>
        </p:txBody>
      </p:sp>
      <p:sp>
        <p:nvSpPr>
          <p:cNvPr id="9" name="Segnaposto numero diapositiva 8">
            <a:extLst>
              <a:ext uri="{FF2B5EF4-FFF2-40B4-BE49-F238E27FC236}">
                <a16:creationId xmlns:a16="http://schemas.microsoft.com/office/drawing/2014/main" id="{AA376808-C840-0170-220C-2E011E429C12}"/>
              </a:ext>
            </a:extLst>
          </p:cNvPr>
          <p:cNvSpPr>
            <a:spLocks noGrp="1"/>
          </p:cNvSpPr>
          <p:nvPr>
            <p:ph type="sldNum" sz="quarter" idx="16"/>
          </p:nvPr>
        </p:nvSpPr>
        <p:spPr/>
        <p:txBody>
          <a:bodyPr/>
          <a:lstStyle/>
          <a:p>
            <a:pPr rtl="0"/>
            <a:fld id="{294A09A9-5501-47C1-A89A-A340965A2BE2}" type="slidenum">
              <a:rPr lang="it-IT" noProof="0" smtClean="0"/>
              <a:pPr rtl="0"/>
              <a:t>5</a:t>
            </a:fld>
            <a:r>
              <a:rPr lang="it-IT" noProof="0" dirty="0"/>
              <a:t> / 11</a:t>
            </a:r>
          </a:p>
        </p:txBody>
      </p:sp>
      <p:pic>
        <p:nvPicPr>
          <p:cNvPr id="6" name="Immagine 5" descr="Immagine che contiene persona, sorridente, posando&#10;&#10;Descrizione generata automaticamente">
            <a:extLst>
              <a:ext uri="{FF2B5EF4-FFF2-40B4-BE49-F238E27FC236}">
                <a16:creationId xmlns:a16="http://schemas.microsoft.com/office/drawing/2014/main" id="{60DD2BFF-B35F-7352-7523-FF3B9AA36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58" y="2502152"/>
            <a:ext cx="2963775" cy="2372957"/>
          </a:xfrm>
          <a:prstGeom prst="rect">
            <a:avLst/>
          </a:prstGeom>
          <a:ln>
            <a:noFill/>
          </a:ln>
          <a:effectLst>
            <a:softEdge rad="112500"/>
          </a:effectLst>
        </p:spPr>
      </p:pic>
      <p:sp>
        <p:nvSpPr>
          <p:cNvPr id="7" name="Segnaposto contenuto 4">
            <a:extLst>
              <a:ext uri="{FF2B5EF4-FFF2-40B4-BE49-F238E27FC236}">
                <a16:creationId xmlns:a16="http://schemas.microsoft.com/office/drawing/2014/main" id="{7E3515F2-05FE-1C58-DC55-8D906DCA30A9}"/>
              </a:ext>
            </a:extLst>
          </p:cNvPr>
          <p:cNvSpPr>
            <a:spLocks noGrp="1"/>
          </p:cNvSpPr>
          <p:nvPr>
            <p:ph sz="half" idx="2"/>
          </p:nvPr>
        </p:nvSpPr>
        <p:spPr>
          <a:xfrm>
            <a:off x="287598" y="5107571"/>
            <a:ext cx="2839493" cy="528752"/>
          </a:xfrm>
        </p:spPr>
        <p:txBody>
          <a:bodyPr>
            <a:noAutofit/>
          </a:bodyPr>
          <a:lstStyle/>
          <a:p>
            <a:pPr algn="ctr">
              <a:buClr>
                <a:srgbClr val="4495A2"/>
              </a:buClr>
              <a:buSzPct val="150000"/>
              <a:buFont typeface="Arial" panose="020B0604020202020204" pitchFamily="34" charset="0"/>
              <a:buChar char="•"/>
            </a:pPr>
            <a:r>
              <a:rPr lang="en-US" sz="2200" dirty="0">
                <a:effectLst/>
                <a:ea typeface="Calibri" panose="020F0502020204030204" pitchFamily="34" charset="0"/>
                <a:cs typeface="Times New Roman" panose="02020603050405020304" pitchFamily="18" charset="0"/>
              </a:rPr>
              <a:t>“Rest” Phase (3 min)</a:t>
            </a:r>
            <a:endParaRPr lang="en-US" sz="2200" dirty="0">
              <a:ea typeface="Calibri" panose="020F0502020204030204" pitchFamily="34" charset="0"/>
              <a:cs typeface="Times New Roman" panose="02020603050405020304" pitchFamily="18" charset="0"/>
            </a:endParaRPr>
          </a:p>
        </p:txBody>
      </p:sp>
      <p:sp>
        <p:nvSpPr>
          <p:cNvPr id="8" name="Segnaposto contenuto 4">
            <a:extLst>
              <a:ext uri="{FF2B5EF4-FFF2-40B4-BE49-F238E27FC236}">
                <a16:creationId xmlns:a16="http://schemas.microsoft.com/office/drawing/2014/main" id="{A614296B-A03B-271B-D4DC-84F0DBD72DEA}"/>
              </a:ext>
            </a:extLst>
          </p:cNvPr>
          <p:cNvSpPr txBox="1">
            <a:spLocks/>
          </p:cNvSpPr>
          <p:nvPr/>
        </p:nvSpPr>
        <p:spPr>
          <a:xfrm>
            <a:off x="4191164" y="5107571"/>
            <a:ext cx="3029492" cy="528752"/>
          </a:xfrm>
          <a:prstGeom prst="rect">
            <a:avLst/>
          </a:prstGeom>
        </p:spPr>
        <p:txBody>
          <a:bodyPr vert="horz" lIns="0" tIns="0" rIns="0" bIns="0"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
                <a:srgbClr val="4495A2"/>
              </a:buClr>
              <a:buSzPct val="150000"/>
              <a:buFont typeface="Arial" panose="020B0604020202020204" pitchFamily="34" charset="0"/>
              <a:buChar char="•"/>
            </a:pPr>
            <a:r>
              <a:rPr lang="en-US" sz="2200" dirty="0">
                <a:ea typeface="Calibri" panose="020F0502020204030204" pitchFamily="34" charset="0"/>
                <a:cs typeface="Times New Roman" panose="02020603050405020304" pitchFamily="18" charset="0"/>
              </a:rPr>
              <a:t>“Snow” Phase (7 min)</a:t>
            </a:r>
          </a:p>
        </p:txBody>
      </p:sp>
      <p:sp>
        <p:nvSpPr>
          <p:cNvPr id="11" name="Segnaposto contenuto 4">
            <a:extLst>
              <a:ext uri="{FF2B5EF4-FFF2-40B4-BE49-F238E27FC236}">
                <a16:creationId xmlns:a16="http://schemas.microsoft.com/office/drawing/2014/main" id="{B3539DFD-654A-2F66-0B04-661B9F510DB9}"/>
              </a:ext>
            </a:extLst>
          </p:cNvPr>
          <p:cNvSpPr txBox="1">
            <a:spLocks/>
          </p:cNvSpPr>
          <p:nvPr/>
        </p:nvSpPr>
        <p:spPr>
          <a:xfrm>
            <a:off x="8561445" y="5107571"/>
            <a:ext cx="3029492" cy="528752"/>
          </a:xfrm>
          <a:prstGeom prst="rect">
            <a:avLst/>
          </a:prstGeom>
        </p:spPr>
        <p:txBody>
          <a:bodyPr vert="horz" lIns="0" tIns="0" rIns="0" bIns="0"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Clr>
                <a:srgbClr val="4495A2"/>
              </a:buClr>
              <a:buSzPct val="150000"/>
              <a:buFont typeface="Arial" panose="020B0604020202020204" pitchFamily="34" charset="0"/>
              <a:buChar char="•"/>
            </a:pPr>
            <a:r>
              <a:rPr lang="en-US" sz="2200" dirty="0">
                <a:ea typeface="Calibri" panose="020F0502020204030204" pitchFamily="34" charset="0"/>
                <a:cs typeface="Times New Roman" panose="02020603050405020304" pitchFamily="18" charset="0"/>
              </a:rPr>
              <a:t>“Urban” Phase (3 min)</a:t>
            </a:r>
          </a:p>
        </p:txBody>
      </p:sp>
      <p:pic>
        <p:nvPicPr>
          <p:cNvPr id="4" name="Immagine 3" descr="Immagine che contiene albero, esterni, neve, foresta&#10;&#10;Descrizione generata automaticamente">
            <a:extLst>
              <a:ext uri="{FF2B5EF4-FFF2-40B4-BE49-F238E27FC236}">
                <a16:creationId xmlns:a16="http://schemas.microsoft.com/office/drawing/2014/main" id="{3A5B0537-3904-C204-9EE0-58382799E9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25910" y="2355109"/>
            <a:ext cx="3360000" cy="252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Immagine 11" descr="Immagine che contiene testo, persona, esterni, scena&#10;&#10;Descrizione generata automaticamente">
            <a:extLst>
              <a:ext uri="{FF2B5EF4-FFF2-40B4-BE49-F238E27FC236}">
                <a16:creationId xmlns:a16="http://schemas.microsoft.com/office/drawing/2014/main" id="{0856E73E-B7B6-E57D-E18B-605AC51569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6760" y="2608630"/>
            <a:ext cx="3838863" cy="21600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73833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Segnaposto testo 2">
                <a:extLst>
                  <a:ext uri="{FF2B5EF4-FFF2-40B4-BE49-F238E27FC236}">
                    <a16:creationId xmlns:a16="http://schemas.microsoft.com/office/drawing/2014/main" id="{C27854E4-8818-4F2A-FE1C-D0DC96B6ED30}"/>
                  </a:ext>
                </a:extLst>
              </p:cNvPr>
              <p:cNvSpPr>
                <a:spLocks noGrp="1"/>
              </p:cNvSpPr>
              <p:nvPr>
                <p:ph type="body" sz="quarter" idx="12"/>
              </p:nvPr>
            </p:nvSpPr>
            <p:spPr/>
            <p:txBody>
              <a:bodyPr/>
              <a:lstStyle/>
              <a:p>
                <a:pPr marL="285750" indent="-285750">
                  <a:buClr>
                    <a:srgbClr val="4495A2"/>
                  </a:buClr>
                  <a:buFont typeface="Arial" panose="020B0604020202020204" pitchFamily="34" charset="0"/>
                  <a:buChar char="•"/>
                </a:pPr>
                <a:r>
                  <a:rPr lang="it-IT" sz="1600" dirty="0"/>
                  <a:t>(</a:t>
                </a:r>
                <a14:m>
                  <m:oMath xmlns:m="http://schemas.openxmlformats.org/officeDocument/2006/math">
                    <m:r>
                      <a:rPr lang="it-IT" sz="1600" i="1" dirty="0" smtClean="0">
                        <a:latin typeface="Cambria Math" panose="02040503050406030204" pitchFamily="18" charset="0"/>
                      </a:rPr>
                      <m:t>1</m:t>
                    </m:r>
                    <m:r>
                      <a:rPr lang="it-IT" sz="1600" i="1" dirty="0">
                        <a:latin typeface="Cambria Math" panose="02040503050406030204" pitchFamily="18" charset="0"/>
                      </a:rPr>
                      <m:t> </m:t>
                    </m:r>
                    <m:r>
                      <a:rPr lang="it-IT" sz="1600" i="1" dirty="0" smtClean="0">
                        <a:latin typeface="Cambria Math" panose="02040503050406030204" pitchFamily="18" charset="0"/>
                      </a:rPr>
                      <m:t>– 49) </m:t>
                    </m:r>
                    <m:r>
                      <a:rPr lang="it-IT" sz="1600" i="1" dirty="0" smtClean="0">
                        <a:latin typeface="Cambria Math" panose="02040503050406030204" pitchFamily="18" charset="0"/>
                      </a:rPr>
                      <m:t>𝐻𝑧</m:t>
                    </m:r>
                  </m:oMath>
                </a14:m>
                <a:endParaRPr lang="it-IT" sz="1600" dirty="0"/>
              </a:p>
            </p:txBody>
          </p:sp>
        </mc:Choice>
        <mc:Fallback xmlns="">
          <p:sp>
            <p:nvSpPr>
              <p:cNvPr id="3" name="Segnaposto testo 2">
                <a:extLst>
                  <a:ext uri="{FF2B5EF4-FFF2-40B4-BE49-F238E27FC236}">
                    <a16:creationId xmlns:a16="http://schemas.microsoft.com/office/drawing/2014/main" id="{C27854E4-8818-4F2A-FE1C-D0DC96B6ED30}"/>
                  </a:ext>
                </a:extLst>
              </p:cNvPr>
              <p:cNvSpPr>
                <a:spLocks noGrp="1" noRot="1" noChangeAspect="1" noMove="1" noResize="1" noEditPoints="1" noAdjustHandles="1" noChangeArrowheads="1" noChangeShapeType="1" noTextEdit="1"/>
              </p:cNvSpPr>
              <p:nvPr>
                <p:ph type="body" sz="quarter" idx="12"/>
              </p:nvPr>
            </p:nvSpPr>
            <p:spPr>
              <a:blipFill>
                <a:blip r:embed="rId2"/>
                <a:stretch>
                  <a:fillRect l="-5429" t="-22951"/>
                </a:stretch>
              </a:blipFill>
            </p:spPr>
            <p:txBody>
              <a:bodyPr/>
              <a:lstStyle/>
              <a:p>
                <a:r>
                  <a:rPr lang="it-IT">
                    <a:noFill/>
                  </a:rPr>
                  <a:t> </a:t>
                </a:r>
              </a:p>
            </p:txBody>
          </p:sp>
        </mc:Fallback>
      </mc:AlternateContent>
      <p:sp>
        <p:nvSpPr>
          <p:cNvPr id="4" name="Segnaposto testo 3">
            <a:extLst>
              <a:ext uri="{FF2B5EF4-FFF2-40B4-BE49-F238E27FC236}">
                <a16:creationId xmlns:a16="http://schemas.microsoft.com/office/drawing/2014/main" id="{0D2234AC-C326-DDDF-D32F-DC7EA4642F98}"/>
              </a:ext>
            </a:extLst>
          </p:cNvPr>
          <p:cNvSpPr>
            <a:spLocks noGrp="1"/>
          </p:cNvSpPr>
          <p:nvPr>
            <p:ph type="body" sz="quarter" idx="11"/>
          </p:nvPr>
        </p:nvSpPr>
        <p:spPr/>
        <p:txBody>
          <a:bodyPr/>
          <a:lstStyle/>
          <a:p>
            <a:r>
              <a:rPr lang="it-IT" sz="2400" dirty="0" err="1"/>
              <a:t>Bandpass</a:t>
            </a:r>
            <a:r>
              <a:rPr lang="it-IT" sz="2400" dirty="0"/>
              <a:t> Filter</a:t>
            </a:r>
          </a:p>
        </p:txBody>
      </p:sp>
      <p:sp>
        <p:nvSpPr>
          <p:cNvPr id="5" name="Segnaposto testo 4">
            <a:extLst>
              <a:ext uri="{FF2B5EF4-FFF2-40B4-BE49-F238E27FC236}">
                <a16:creationId xmlns:a16="http://schemas.microsoft.com/office/drawing/2014/main" id="{6811F9B6-B454-AB06-72E4-F1900EDAF9B4}"/>
              </a:ext>
            </a:extLst>
          </p:cNvPr>
          <p:cNvSpPr>
            <a:spLocks noGrp="1"/>
          </p:cNvSpPr>
          <p:nvPr>
            <p:ph type="body" sz="quarter" idx="30"/>
          </p:nvPr>
        </p:nvSpPr>
        <p:spPr/>
        <p:txBody>
          <a:bodyPr/>
          <a:lstStyle/>
          <a:p>
            <a:pPr marL="285750" indent="-285750">
              <a:buClr>
                <a:srgbClr val="4495A2"/>
              </a:buClr>
              <a:buFont typeface="Arial" panose="020B0604020202020204" pitchFamily="34" charset="0"/>
              <a:buChar char="•"/>
            </a:pPr>
            <a:r>
              <a:rPr lang="it-IT" sz="1600" dirty="0" err="1"/>
              <a:t>Flat</a:t>
            </a:r>
            <a:r>
              <a:rPr lang="it-IT" sz="1600" dirty="0"/>
              <a:t> </a:t>
            </a:r>
            <a:r>
              <a:rPr lang="it-IT" sz="1600" dirty="0" err="1"/>
              <a:t>channels</a:t>
            </a:r>
            <a:endParaRPr lang="it-IT" sz="1600" dirty="0"/>
          </a:p>
          <a:p>
            <a:pPr marL="285750" indent="-285750">
              <a:buClr>
                <a:srgbClr val="4495A2"/>
              </a:buClr>
              <a:buFont typeface="Arial" panose="020B0604020202020204" pitchFamily="34" charset="0"/>
              <a:buChar char="•"/>
            </a:pPr>
            <a:r>
              <a:rPr lang="it-IT" sz="1600" dirty="0" err="1"/>
              <a:t>Signal</a:t>
            </a:r>
            <a:r>
              <a:rPr lang="it-IT" sz="1600" dirty="0"/>
              <a:t> to </a:t>
            </a:r>
            <a:r>
              <a:rPr lang="it-IT" sz="1600" dirty="0" err="1"/>
              <a:t>noise</a:t>
            </a:r>
            <a:r>
              <a:rPr lang="it-IT" sz="1600" dirty="0"/>
              <a:t> ratio</a:t>
            </a:r>
          </a:p>
          <a:p>
            <a:pPr marL="285750" indent="-285750">
              <a:buFont typeface="Arial" panose="020B0604020202020204" pitchFamily="34" charset="0"/>
              <a:buChar char="•"/>
            </a:pPr>
            <a:endParaRPr lang="it-IT" sz="1600" dirty="0"/>
          </a:p>
        </p:txBody>
      </p:sp>
      <p:sp>
        <p:nvSpPr>
          <p:cNvPr id="6" name="Segnaposto testo 5">
            <a:extLst>
              <a:ext uri="{FF2B5EF4-FFF2-40B4-BE49-F238E27FC236}">
                <a16:creationId xmlns:a16="http://schemas.microsoft.com/office/drawing/2014/main" id="{DDE4ABE8-BFB9-FC7B-8715-8B798E2BE19C}"/>
              </a:ext>
            </a:extLst>
          </p:cNvPr>
          <p:cNvSpPr>
            <a:spLocks noGrp="1"/>
          </p:cNvSpPr>
          <p:nvPr>
            <p:ph type="body" sz="quarter" idx="31"/>
          </p:nvPr>
        </p:nvSpPr>
        <p:spPr>
          <a:xfrm>
            <a:off x="3897798" y="4701908"/>
            <a:ext cx="2419025" cy="205837"/>
          </a:xfrm>
        </p:spPr>
        <p:txBody>
          <a:bodyPr/>
          <a:lstStyle/>
          <a:p>
            <a:r>
              <a:rPr lang="it-IT" sz="2400" dirty="0" err="1"/>
              <a:t>Channels</a:t>
            </a:r>
            <a:r>
              <a:rPr lang="it-IT" sz="2400" dirty="0"/>
              <a:t> </a:t>
            </a:r>
            <a:r>
              <a:rPr lang="it-IT" sz="2400" dirty="0" err="1"/>
              <a:t>removal</a:t>
            </a:r>
            <a:endParaRPr lang="it-IT" sz="2400" dirty="0"/>
          </a:p>
        </p:txBody>
      </p:sp>
      <p:sp>
        <p:nvSpPr>
          <p:cNvPr id="7" name="Segnaposto testo 6">
            <a:extLst>
              <a:ext uri="{FF2B5EF4-FFF2-40B4-BE49-F238E27FC236}">
                <a16:creationId xmlns:a16="http://schemas.microsoft.com/office/drawing/2014/main" id="{3C7401C2-3CFB-7B7B-CF1A-0D1BE8DA5151}"/>
              </a:ext>
            </a:extLst>
          </p:cNvPr>
          <p:cNvSpPr>
            <a:spLocks noGrp="1"/>
          </p:cNvSpPr>
          <p:nvPr>
            <p:ph type="body" sz="quarter" idx="32"/>
          </p:nvPr>
        </p:nvSpPr>
        <p:spPr/>
        <p:txBody>
          <a:bodyPr/>
          <a:lstStyle/>
          <a:p>
            <a:pPr marL="285750" indent="-285750">
              <a:buClr>
                <a:srgbClr val="4495A2"/>
              </a:buClr>
              <a:buFont typeface="Arial" panose="020B0604020202020204" pitchFamily="34" charset="0"/>
              <a:buChar char="•"/>
            </a:pPr>
            <a:r>
              <a:rPr lang="it-IT" sz="1600" dirty="0"/>
              <a:t>Fast ICA for </a:t>
            </a:r>
            <a:r>
              <a:rPr lang="it-IT" sz="1600" dirty="0" err="1"/>
              <a:t>artifacts</a:t>
            </a:r>
            <a:r>
              <a:rPr lang="it-IT" sz="1600" dirty="0"/>
              <a:t> </a:t>
            </a:r>
            <a:r>
              <a:rPr lang="it-IT" sz="1600" dirty="0" err="1"/>
              <a:t>removal</a:t>
            </a:r>
            <a:endParaRPr lang="it-IT" sz="1600" dirty="0"/>
          </a:p>
        </p:txBody>
      </p:sp>
      <p:sp>
        <p:nvSpPr>
          <p:cNvPr id="8" name="Segnaposto testo 7">
            <a:extLst>
              <a:ext uri="{FF2B5EF4-FFF2-40B4-BE49-F238E27FC236}">
                <a16:creationId xmlns:a16="http://schemas.microsoft.com/office/drawing/2014/main" id="{E4BD2FC0-F1B3-775E-870C-DAE726F10E21}"/>
              </a:ext>
            </a:extLst>
          </p:cNvPr>
          <p:cNvSpPr>
            <a:spLocks noGrp="1"/>
          </p:cNvSpPr>
          <p:nvPr>
            <p:ph type="body" sz="quarter" idx="33"/>
          </p:nvPr>
        </p:nvSpPr>
        <p:spPr/>
        <p:txBody>
          <a:bodyPr/>
          <a:lstStyle/>
          <a:p>
            <a:r>
              <a:rPr lang="it-IT" sz="2400" dirty="0"/>
              <a:t>ICA</a:t>
            </a:r>
          </a:p>
        </p:txBody>
      </p:sp>
      <mc:AlternateContent xmlns:mc="http://schemas.openxmlformats.org/markup-compatibility/2006" xmlns:a14="http://schemas.microsoft.com/office/drawing/2010/main">
        <mc:Choice Requires="a14">
          <p:sp>
            <p:nvSpPr>
              <p:cNvPr id="9" name="Segnaposto testo 8">
                <a:extLst>
                  <a:ext uri="{FF2B5EF4-FFF2-40B4-BE49-F238E27FC236}">
                    <a16:creationId xmlns:a16="http://schemas.microsoft.com/office/drawing/2014/main" id="{5EA349F0-0FB4-1B22-DDDB-4CEF4D73504B}"/>
                  </a:ext>
                </a:extLst>
              </p:cNvPr>
              <p:cNvSpPr>
                <a:spLocks noGrp="1"/>
              </p:cNvSpPr>
              <p:nvPr>
                <p:ph type="body" sz="quarter" idx="34"/>
              </p:nvPr>
            </p:nvSpPr>
            <p:spPr/>
            <p:txBody>
              <a:bodyPr/>
              <a:lstStyle/>
              <a:p>
                <a:pPr marL="285750" indent="-285750">
                  <a:buClr>
                    <a:srgbClr val="4495A2"/>
                  </a:buClr>
                  <a:buFont typeface="Arial" panose="020B0604020202020204" pitchFamily="34" charset="0"/>
                  <a:buChar char="•"/>
                </a:pP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𝑥</m:t>
                        </m:r>
                      </m:e>
                      <m:sub>
                        <m:r>
                          <a:rPr lang="it-IT" sz="1600" b="0" i="1" smtClean="0">
                            <a:latin typeface="Cambria Math" panose="02040503050406030204" pitchFamily="18" charset="0"/>
                          </a:rPr>
                          <m:t>𝑖</m:t>
                        </m:r>
                      </m:sub>
                    </m:sSub>
                    <m:d>
                      <m:dPr>
                        <m:ctrlPr>
                          <a:rPr lang="it-IT" sz="1600" b="0" i="1" smtClean="0">
                            <a:latin typeface="Cambria Math" panose="02040503050406030204" pitchFamily="18" charset="0"/>
                          </a:rPr>
                        </m:ctrlPr>
                      </m:dPr>
                      <m:e>
                        <m:r>
                          <a:rPr lang="it-IT" sz="1600" b="0" i="1" smtClean="0">
                            <a:latin typeface="Cambria Math" panose="02040503050406030204" pitchFamily="18" charset="0"/>
                          </a:rPr>
                          <m:t>𝑡</m:t>
                        </m:r>
                      </m:e>
                    </m:d>
                    <m:r>
                      <a:rPr lang="it-IT" sz="1600" b="0" i="1" smtClean="0">
                        <a:latin typeface="Cambria Math" panose="02040503050406030204" pitchFamily="18" charset="0"/>
                      </a:rPr>
                      <m:t>−</m:t>
                    </m:r>
                    <m:acc>
                      <m:accPr>
                        <m:chr m:val="̅"/>
                        <m:ctrlPr>
                          <a:rPr lang="it-IT" sz="1600" b="0" i="1" smtClean="0">
                            <a:latin typeface="Cambria Math" panose="02040503050406030204" pitchFamily="18" charset="0"/>
                          </a:rPr>
                        </m:ctrlPr>
                      </m:accPr>
                      <m:e>
                        <m:r>
                          <a:rPr lang="it-IT" sz="1600" b="0" i="1" smtClean="0">
                            <a:latin typeface="Cambria Math" panose="02040503050406030204" pitchFamily="18" charset="0"/>
                          </a:rPr>
                          <m:t>𝑥</m:t>
                        </m:r>
                        <m:r>
                          <a:rPr lang="it-IT" sz="1600" b="0" i="1" smtClean="0">
                            <a:latin typeface="Cambria Math" panose="02040503050406030204" pitchFamily="18" charset="0"/>
                          </a:rPr>
                          <m:t>(</m:t>
                        </m:r>
                        <m:r>
                          <a:rPr lang="it-IT" sz="1600" b="0" i="1" smtClean="0">
                            <a:latin typeface="Cambria Math" panose="02040503050406030204" pitchFamily="18" charset="0"/>
                          </a:rPr>
                          <m:t>𝑡</m:t>
                        </m:r>
                        <m:r>
                          <a:rPr lang="it-IT" sz="1600" b="0" i="1" smtClean="0">
                            <a:latin typeface="Cambria Math" panose="02040503050406030204" pitchFamily="18" charset="0"/>
                          </a:rPr>
                          <m:t>)</m:t>
                        </m:r>
                      </m:e>
                    </m:acc>
                  </m:oMath>
                </a14:m>
                <a:endParaRPr lang="it-IT" sz="1600" dirty="0"/>
              </a:p>
            </p:txBody>
          </p:sp>
        </mc:Choice>
        <mc:Fallback xmlns="">
          <p:sp>
            <p:nvSpPr>
              <p:cNvPr id="9" name="Segnaposto testo 8">
                <a:extLst>
                  <a:ext uri="{FF2B5EF4-FFF2-40B4-BE49-F238E27FC236}">
                    <a16:creationId xmlns:a16="http://schemas.microsoft.com/office/drawing/2014/main" id="{5EA349F0-0FB4-1B22-DDDB-4CEF4D73504B}"/>
                  </a:ext>
                </a:extLst>
              </p:cNvPr>
              <p:cNvSpPr>
                <a:spLocks noGrp="1" noRot="1" noChangeAspect="1" noMove="1" noResize="1" noEditPoints="1" noAdjustHandles="1" noChangeArrowheads="1" noChangeShapeType="1" noTextEdit="1"/>
              </p:cNvSpPr>
              <p:nvPr>
                <p:ph type="body" sz="quarter" idx="34"/>
              </p:nvPr>
            </p:nvSpPr>
            <p:spPr>
              <a:blipFill>
                <a:blip r:embed="rId3"/>
                <a:stretch>
                  <a:fillRect l="-5429" t="-16393"/>
                </a:stretch>
              </a:blipFill>
            </p:spPr>
            <p:txBody>
              <a:bodyPr/>
              <a:lstStyle/>
              <a:p>
                <a:r>
                  <a:rPr lang="it-IT">
                    <a:noFill/>
                  </a:rPr>
                  <a:t> </a:t>
                </a:r>
              </a:p>
            </p:txBody>
          </p:sp>
        </mc:Fallback>
      </mc:AlternateContent>
      <p:sp>
        <p:nvSpPr>
          <p:cNvPr id="10" name="Segnaposto testo 9">
            <a:extLst>
              <a:ext uri="{FF2B5EF4-FFF2-40B4-BE49-F238E27FC236}">
                <a16:creationId xmlns:a16="http://schemas.microsoft.com/office/drawing/2014/main" id="{2FF45082-89E6-56F9-1BD4-12130E9A89A2}"/>
              </a:ext>
            </a:extLst>
          </p:cNvPr>
          <p:cNvSpPr>
            <a:spLocks noGrp="1"/>
          </p:cNvSpPr>
          <p:nvPr>
            <p:ph type="body" sz="quarter" idx="35"/>
          </p:nvPr>
        </p:nvSpPr>
        <p:spPr/>
        <p:txBody>
          <a:bodyPr/>
          <a:lstStyle/>
          <a:p>
            <a:r>
              <a:rPr lang="it-IT" sz="2400" dirty="0"/>
              <a:t>Re-</a:t>
            </a:r>
            <a:r>
              <a:rPr lang="it-IT" sz="2400" dirty="0" err="1"/>
              <a:t>referencing</a:t>
            </a:r>
            <a:endParaRPr lang="it-IT" sz="2400" dirty="0"/>
          </a:p>
        </p:txBody>
      </p:sp>
      <p:sp>
        <p:nvSpPr>
          <p:cNvPr id="13" name="Segnaposto numero diapositiva 12">
            <a:extLst>
              <a:ext uri="{FF2B5EF4-FFF2-40B4-BE49-F238E27FC236}">
                <a16:creationId xmlns:a16="http://schemas.microsoft.com/office/drawing/2014/main" id="{66A949FB-870A-DF29-72B7-8239C7565DC1}"/>
              </a:ext>
            </a:extLst>
          </p:cNvPr>
          <p:cNvSpPr>
            <a:spLocks noGrp="1"/>
          </p:cNvSpPr>
          <p:nvPr>
            <p:ph type="sldNum" sz="quarter" idx="38"/>
          </p:nvPr>
        </p:nvSpPr>
        <p:spPr/>
        <p:txBody>
          <a:bodyPr/>
          <a:lstStyle/>
          <a:p>
            <a:pPr rtl="0"/>
            <a:fld id="{294A09A9-5501-47C1-A89A-A340965A2BE2}" type="slidenum">
              <a:rPr lang="it-IT" noProof="0" smtClean="0"/>
              <a:pPr rtl="0"/>
              <a:t>6</a:t>
            </a:fld>
            <a:r>
              <a:rPr lang="it-IT" noProof="0" dirty="0"/>
              <a:t> / 11</a:t>
            </a:r>
            <a:endParaRPr lang="it-IT" noProof="0" dirty="0">
              <a:latin typeface="+mn-lt"/>
            </a:endParaRPr>
          </a:p>
        </p:txBody>
      </p:sp>
      <p:sp>
        <p:nvSpPr>
          <p:cNvPr id="14" name="Titolo 1">
            <a:extLst>
              <a:ext uri="{FF2B5EF4-FFF2-40B4-BE49-F238E27FC236}">
                <a16:creationId xmlns:a16="http://schemas.microsoft.com/office/drawing/2014/main" id="{69351093-269D-407E-E0F6-B50AC263260E}"/>
              </a:ext>
            </a:extLst>
          </p:cNvPr>
          <p:cNvSpPr>
            <a:spLocks noGrp="1"/>
          </p:cNvSpPr>
          <p:nvPr>
            <p:ph type="title"/>
          </p:nvPr>
        </p:nvSpPr>
        <p:spPr>
          <a:xfrm>
            <a:off x="971550" y="646210"/>
            <a:ext cx="8245701" cy="611188"/>
          </a:xfrm>
        </p:spPr>
        <p:txBody>
          <a:bodyPr>
            <a:normAutofit/>
          </a:bodyPr>
          <a:lstStyle/>
          <a:p>
            <a:r>
              <a:rPr lang="it-IT" dirty="0">
                <a:solidFill>
                  <a:srgbClr val="4495A2"/>
                </a:solidFill>
              </a:rPr>
              <a:t>Data Analysis: Pre-processing</a:t>
            </a:r>
          </a:p>
        </p:txBody>
      </p:sp>
    </p:spTree>
    <p:extLst>
      <p:ext uri="{BB962C8B-B14F-4D97-AF65-F5344CB8AC3E}">
        <p14:creationId xmlns:p14="http://schemas.microsoft.com/office/powerpoint/2010/main" val="1549101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FB53AB-3494-8CA9-86AB-1C7149653464}"/>
              </a:ext>
            </a:extLst>
          </p:cNvPr>
          <p:cNvSpPr>
            <a:spLocks noGrp="1"/>
          </p:cNvSpPr>
          <p:nvPr>
            <p:ph type="title"/>
          </p:nvPr>
        </p:nvSpPr>
        <p:spPr>
          <a:xfrm>
            <a:off x="467697" y="315453"/>
            <a:ext cx="7853406" cy="610863"/>
          </a:xfrm>
        </p:spPr>
        <p:txBody>
          <a:bodyPr>
            <a:normAutofit/>
          </a:bodyPr>
          <a:lstStyle/>
          <a:p>
            <a:r>
              <a:rPr lang="it-IT" dirty="0">
                <a:solidFill>
                  <a:srgbClr val="4495A2"/>
                </a:solidFill>
              </a:rPr>
              <a:t>Data Analysis: PSA</a:t>
            </a:r>
          </a:p>
        </p:txBody>
      </p:sp>
      <p:sp>
        <p:nvSpPr>
          <p:cNvPr id="9" name="Segnaposto numero diapositiva 8">
            <a:extLst>
              <a:ext uri="{FF2B5EF4-FFF2-40B4-BE49-F238E27FC236}">
                <a16:creationId xmlns:a16="http://schemas.microsoft.com/office/drawing/2014/main" id="{AA376808-C840-0170-220C-2E011E429C12}"/>
              </a:ext>
            </a:extLst>
          </p:cNvPr>
          <p:cNvSpPr>
            <a:spLocks noGrp="1"/>
          </p:cNvSpPr>
          <p:nvPr>
            <p:ph type="sldNum" sz="quarter" idx="16"/>
          </p:nvPr>
        </p:nvSpPr>
        <p:spPr/>
        <p:txBody>
          <a:bodyPr/>
          <a:lstStyle/>
          <a:p>
            <a:pPr rtl="0"/>
            <a:fld id="{294A09A9-5501-47C1-A89A-A340965A2BE2}" type="slidenum">
              <a:rPr lang="it-IT" noProof="0" smtClean="0"/>
              <a:pPr rtl="0"/>
              <a:t>7</a:t>
            </a:fld>
            <a:r>
              <a:rPr lang="it-IT" noProof="0" dirty="0"/>
              <a:t> / 11</a:t>
            </a:r>
          </a:p>
        </p:txBody>
      </p:sp>
      <p:grpSp>
        <p:nvGrpSpPr>
          <p:cNvPr id="19" name="Gruppo 18">
            <a:extLst>
              <a:ext uri="{FF2B5EF4-FFF2-40B4-BE49-F238E27FC236}">
                <a16:creationId xmlns:a16="http://schemas.microsoft.com/office/drawing/2014/main" id="{A5C104DF-9767-D44D-FD69-AD1354BE0850}"/>
              </a:ext>
            </a:extLst>
          </p:cNvPr>
          <p:cNvGrpSpPr/>
          <p:nvPr/>
        </p:nvGrpSpPr>
        <p:grpSpPr>
          <a:xfrm>
            <a:off x="3732238" y="1122953"/>
            <a:ext cx="8450430" cy="5058662"/>
            <a:chOff x="3676252" y="1122953"/>
            <a:chExt cx="8450430" cy="5058662"/>
          </a:xfrm>
        </p:grpSpPr>
        <p:grpSp>
          <p:nvGrpSpPr>
            <p:cNvPr id="16" name="Gruppo 15">
              <a:extLst>
                <a:ext uri="{FF2B5EF4-FFF2-40B4-BE49-F238E27FC236}">
                  <a16:creationId xmlns:a16="http://schemas.microsoft.com/office/drawing/2014/main" id="{3587BCA2-97A6-7FF5-D1D6-A76ECD87EB2F}"/>
                </a:ext>
              </a:extLst>
            </p:cNvPr>
            <p:cNvGrpSpPr/>
            <p:nvPr/>
          </p:nvGrpSpPr>
          <p:grpSpPr>
            <a:xfrm>
              <a:off x="3741569" y="1122953"/>
              <a:ext cx="8347794" cy="2520000"/>
              <a:chOff x="3741569" y="1122953"/>
              <a:chExt cx="8347794" cy="2520000"/>
            </a:xfrm>
          </p:grpSpPr>
          <p:pic>
            <p:nvPicPr>
              <p:cNvPr id="11" name="Immagine 10">
                <a:extLst>
                  <a:ext uri="{FF2B5EF4-FFF2-40B4-BE49-F238E27FC236}">
                    <a16:creationId xmlns:a16="http://schemas.microsoft.com/office/drawing/2014/main" id="{1A80F611-C963-A6D5-6AB2-7B57D73E58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600" y="1122953"/>
                <a:ext cx="4341763" cy="2520000"/>
              </a:xfrm>
              <a:prstGeom prst="rect">
                <a:avLst/>
              </a:prstGeom>
            </p:spPr>
          </p:pic>
          <p:pic>
            <p:nvPicPr>
              <p:cNvPr id="13" name="Immagine 12">
                <a:extLst>
                  <a:ext uri="{FF2B5EF4-FFF2-40B4-BE49-F238E27FC236}">
                    <a16:creationId xmlns:a16="http://schemas.microsoft.com/office/drawing/2014/main" id="{D9D94A2D-2DCF-0CB8-DCFA-373B7DAD8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569" y="1122953"/>
                <a:ext cx="4341763" cy="2520000"/>
              </a:xfrm>
              <a:prstGeom prst="rect">
                <a:avLst/>
              </a:prstGeom>
            </p:spPr>
          </p:pic>
        </p:grpSp>
        <p:grpSp>
          <p:nvGrpSpPr>
            <p:cNvPr id="17" name="Gruppo 16">
              <a:extLst>
                <a:ext uri="{FF2B5EF4-FFF2-40B4-BE49-F238E27FC236}">
                  <a16:creationId xmlns:a16="http://schemas.microsoft.com/office/drawing/2014/main" id="{7E785755-948A-0B77-EE22-9FA54F7D26DE}"/>
                </a:ext>
              </a:extLst>
            </p:cNvPr>
            <p:cNvGrpSpPr/>
            <p:nvPr/>
          </p:nvGrpSpPr>
          <p:grpSpPr>
            <a:xfrm>
              <a:off x="3676252" y="3642953"/>
              <a:ext cx="8450430" cy="2538662"/>
              <a:chOff x="3741569" y="3642953"/>
              <a:chExt cx="8450430" cy="2538662"/>
            </a:xfrm>
          </p:grpSpPr>
          <p:pic>
            <p:nvPicPr>
              <p:cNvPr id="7" name="Immagine 6">
                <a:extLst>
                  <a:ext uri="{FF2B5EF4-FFF2-40B4-BE49-F238E27FC236}">
                    <a16:creationId xmlns:a16="http://schemas.microsoft.com/office/drawing/2014/main" id="{BD32C6B4-DB5E-186D-DB63-8B063D7721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236" y="3661615"/>
                <a:ext cx="4341763" cy="2520000"/>
              </a:xfrm>
              <a:prstGeom prst="rect">
                <a:avLst/>
              </a:prstGeom>
            </p:spPr>
          </p:pic>
          <p:pic>
            <p:nvPicPr>
              <p:cNvPr id="5" name="Immagine 4">
                <a:extLst>
                  <a:ext uri="{FF2B5EF4-FFF2-40B4-BE49-F238E27FC236}">
                    <a16:creationId xmlns:a16="http://schemas.microsoft.com/office/drawing/2014/main" id="{E0B7D7C3-44F3-98FA-A45A-A6CC83503D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1569" y="3642953"/>
                <a:ext cx="4341763" cy="2520000"/>
              </a:xfrm>
              <a:prstGeom prst="rect">
                <a:avLst/>
              </a:prstGeom>
            </p:spPr>
          </p:pic>
        </p:grpSp>
      </p:grpSp>
      <p:sp>
        <p:nvSpPr>
          <p:cNvPr id="20" name="Segnaposto contenuto 4">
            <a:extLst>
              <a:ext uri="{FF2B5EF4-FFF2-40B4-BE49-F238E27FC236}">
                <a16:creationId xmlns:a16="http://schemas.microsoft.com/office/drawing/2014/main" id="{004FDE29-19BC-31F9-BEE9-85651A9262F3}"/>
              </a:ext>
            </a:extLst>
          </p:cNvPr>
          <p:cNvSpPr txBox="1">
            <a:spLocks/>
          </p:cNvSpPr>
          <p:nvPr/>
        </p:nvSpPr>
        <p:spPr>
          <a:xfrm>
            <a:off x="4976319" y="6258555"/>
            <a:ext cx="6005812" cy="394979"/>
          </a:xfrm>
          <a:prstGeom prst="rect">
            <a:avLst/>
          </a:prstGeom>
        </p:spPr>
        <p:txBody>
          <a:bodyPr vert="horz" lIns="0" tIns="0" rIns="0" bIns="0"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Clr>
                <a:srgbClr val="4495A2"/>
              </a:buClr>
              <a:buSzPct val="150000"/>
              <a:buNone/>
            </a:pPr>
            <a:r>
              <a:rPr lang="en-US" sz="1400" b="1" dirty="0">
                <a:solidFill>
                  <a:srgbClr val="4495A2"/>
                </a:solidFill>
                <a:ea typeface="Calibri" panose="020F0502020204030204" pitchFamily="34" charset="0"/>
                <a:cs typeface="Times New Roman" panose="02020603050405020304" pitchFamily="18" charset="0"/>
              </a:rPr>
              <a:t>Fig. 2 </a:t>
            </a:r>
            <a:r>
              <a:rPr lang="en-US" sz="1400" b="1" dirty="0">
                <a:ea typeface="Calibri" panose="020F0502020204030204" pitchFamily="34" charset="0"/>
                <a:cs typeface="Times New Roman" panose="02020603050405020304" pitchFamily="18" charset="0"/>
              </a:rPr>
              <a:t>– </a:t>
            </a:r>
            <a:r>
              <a:rPr lang="en-US" sz="1400" dirty="0">
                <a:ea typeface="Calibri" panose="020F0502020204030204" pitchFamily="34" charset="0"/>
                <a:cs typeface="Times New Roman" panose="02020603050405020304" pitchFamily="18" charset="0"/>
              </a:rPr>
              <a:t>An example of PSA results for different visual stimuli of Subject 3. </a:t>
            </a:r>
            <a:endParaRPr lang="it-IT" sz="1400" dirty="0">
              <a:ea typeface="Calibri" panose="020F0502020204030204" pitchFamily="34" charset="0"/>
              <a:cs typeface="Times New Roman" panose="02020603050405020304" pitchFamily="18" charset="0"/>
            </a:endParaRPr>
          </a:p>
        </p:txBody>
      </p:sp>
      <p:sp>
        <p:nvSpPr>
          <p:cNvPr id="3" name="CasellaDiTesto 2">
            <a:extLst>
              <a:ext uri="{FF2B5EF4-FFF2-40B4-BE49-F238E27FC236}">
                <a16:creationId xmlns:a16="http://schemas.microsoft.com/office/drawing/2014/main" id="{254C8AFE-2AB2-76D4-37E5-CA5BD2C4EDA7}"/>
              </a:ext>
            </a:extLst>
          </p:cNvPr>
          <p:cNvSpPr txBox="1"/>
          <p:nvPr/>
        </p:nvSpPr>
        <p:spPr>
          <a:xfrm>
            <a:off x="287928" y="1420243"/>
            <a:ext cx="3628442" cy="4708981"/>
          </a:xfrm>
          <a:prstGeom prst="rect">
            <a:avLst/>
          </a:prstGeom>
          <a:noFill/>
        </p:spPr>
        <p:txBody>
          <a:bodyPr wrap="square" rtlCol="0">
            <a:spAutoFit/>
          </a:bodyPr>
          <a:lstStyle/>
          <a:p>
            <a:pPr marL="342900" indent="-342900">
              <a:buClr>
                <a:srgbClr val="4495A2"/>
              </a:buClr>
              <a:buSzPct val="150000"/>
              <a:buFont typeface="Arial" panose="020B0604020202020204" pitchFamily="34" charset="0"/>
              <a:buChar char="•"/>
            </a:pPr>
            <a:r>
              <a:rPr lang="en-US" sz="2000" b="1" dirty="0">
                <a:solidFill>
                  <a:srgbClr val="4495A2"/>
                </a:solidFill>
                <a:ea typeface="Calibri" panose="020F0502020204030204" pitchFamily="34" charset="0"/>
                <a:cs typeface="Times New Roman" panose="02020603050405020304" pitchFamily="18" charset="0"/>
              </a:rPr>
              <a:t>Power Spectrum Analysis </a:t>
            </a:r>
            <a:r>
              <a:rPr lang="en-US" sz="2000" dirty="0">
                <a:solidFill>
                  <a:schemeClr val="bg1"/>
                </a:solidFill>
                <a:ea typeface="Calibri" panose="020F0502020204030204" pitchFamily="34" charset="0"/>
                <a:cs typeface="Times New Roman" panose="02020603050405020304" pitchFamily="18" charset="0"/>
              </a:rPr>
              <a:t>is a technique that applies a </a:t>
            </a:r>
            <a:r>
              <a:rPr lang="en-US" sz="2000" b="1" dirty="0">
                <a:solidFill>
                  <a:srgbClr val="4495A2"/>
                </a:solidFill>
                <a:ea typeface="Calibri" panose="020F0502020204030204" pitchFamily="34" charset="0"/>
                <a:cs typeface="Times New Roman" panose="02020603050405020304" pitchFamily="18" charset="0"/>
              </a:rPr>
              <a:t>fast Fourier transform </a:t>
            </a:r>
            <a:r>
              <a:rPr lang="en-US" sz="2000" dirty="0">
                <a:solidFill>
                  <a:schemeClr val="bg1"/>
                </a:solidFill>
                <a:ea typeface="Calibri" panose="020F0502020204030204" pitchFamily="34" charset="0"/>
                <a:cs typeface="Times New Roman" panose="02020603050405020304" pitchFamily="18" charset="0"/>
              </a:rPr>
              <a:t>to the variation of a particular signal to compute its </a:t>
            </a:r>
            <a:r>
              <a:rPr lang="en-US" sz="2000" b="1" dirty="0">
                <a:solidFill>
                  <a:srgbClr val="4495A2"/>
                </a:solidFill>
                <a:ea typeface="Calibri" panose="020F0502020204030204" pitchFamily="34" charset="0"/>
                <a:cs typeface="Times New Roman" panose="02020603050405020304" pitchFamily="18" charset="0"/>
              </a:rPr>
              <a:t>frequency spectrum</a:t>
            </a:r>
          </a:p>
          <a:p>
            <a:pPr marL="342900" indent="-342900">
              <a:buClr>
                <a:srgbClr val="4495A2"/>
              </a:buClr>
              <a:buSzPct val="150000"/>
              <a:buFont typeface="Arial" panose="020B0604020202020204" pitchFamily="34" charset="0"/>
              <a:buChar char="•"/>
            </a:pPr>
            <a:r>
              <a:rPr lang="en-US" sz="2000" dirty="0">
                <a:solidFill>
                  <a:schemeClr val="bg1"/>
                </a:solidFill>
                <a:ea typeface="Calibri" panose="020F0502020204030204" pitchFamily="34" charset="0"/>
                <a:cs typeface="Times New Roman" panose="02020603050405020304" pitchFamily="18" charset="0"/>
              </a:rPr>
              <a:t>The result is presented as a plot of signal power against frequency and is referred to as its </a:t>
            </a:r>
            <a:r>
              <a:rPr lang="en-US" sz="2000" b="1" dirty="0">
                <a:solidFill>
                  <a:srgbClr val="4495A2"/>
                </a:solidFill>
                <a:ea typeface="Calibri" panose="020F0502020204030204" pitchFamily="34" charset="0"/>
                <a:cs typeface="Times New Roman" panose="02020603050405020304" pitchFamily="18" charset="0"/>
              </a:rPr>
              <a:t>power spectrum</a:t>
            </a:r>
          </a:p>
          <a:p>
            <a:pPr marL="342900" indent="-342900">
              <a:buClr>
                <a:srgbClr val="4495A2"/>
              </a:buClr>
              <a:buSzPct val="150000"/>
              <a:buFont typeface="Arial" panose="020B0604020202020204" pitchFamily="34" charset="0"/>
              <a:buChar char="•"/>
            </a:pPr>
            <a:r>
              <a:rPr lang="en-US" sz="2000" dirty="0">
                <a:solidFill>
                  <a:schemeClr val="bg1"/>
                </a:solidFill>
                <a:ea typeface="Calibri" panose="020F0502020204030204" pitchFamily="34" charset="0"/>
                <a:cs typeface="Times New Roman" panose="02020603050405020304" pitchFamily="18" charset="0"/>
              </a:rPr>
              <a:t>The power spectrum of a signal indicates the relative magnitudes of the frequency components that combine to make up the signal</a:t>
            </a:r>
            <a:endParaRPr lang="it-IT" sz="2000" dirty="0">
              <a:solidFill>
                <a:schemeClr val="bg1"/>
              </a:solidFill>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91698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9E2D0D1C-407A-7BA4-8D16-870264431C68}"/>
              </a:ext>
            </a:extLst>
          </p:cNvPr>
          <p:cNvSpPr/>
          <p:nvPr/>
        </p:nvSpPr>
        <p:spPr>
          <a:xfrm>
            <a:off x="1791578" y="4103297"/>
            <a:ext cx="3240000" cy="2446700"/>
          </a:xfrm>
          <a:prstGeom prst="roundRect">
            <a:avLst/>
          </a:prstGeom>
          <a:solidFill>
            <a:schemeClr val="tx1"/>
          </a:solidFill>
          <a:ln w="38100">
            <a:solidFill>
              <a:srgbClr val="4495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Segnaposto numero diapositiva 8">
            <a:extLst>
              <a:ext uri="{FF2B5EF4-FFF2-40B4-BE49-F238E27FC236}">
                <a16:creationId xmlns:a16="http://schemas.microsoft.com/office/drawing/2014/main" id="{AA376808-C840-0170-220C-2E011E429C12}"/>
              </a:ext>
            </a:extLst>
          </p:cNvPr>
          <p:cNvSpPr>
            <a:spLocks noGrp="1"/>
          </p:cNvSpPr>
          <p:nvPr>
            <p:ph type="sldNum" sz="quarter" idx="16"/>
          </p:nvPr>
        </p:nvSpPr>
        <p:spPr/>
        <p:txBody>
          <a:bodyPr/>
          <a:lstStyle/>
          <a:p>
            <a:pPr rtl="0"/>
            <a:fld id="{294A09A9-5501-47C1-A89A-A340965A2BE2}" type="slidenum">
              <a:rPr lang="it-IT" noProof="0" smtClean="0"/>
              <a:pPr rtl="0"/>
              <a:t>8</a:t>
            </a:fld>
            <a:r>
              <a:rPr lang="it-IT" noProof="0" dirty="0"/>
              <a:t> / 11</a:t>
            </a:r>
          </a:p>
        </p:txBody>
      </p:sp>
      <p:grpSp>
        <p:nvGrpSpPr>
          <p:cNvPr id="10" name="Gruppo 9">
            <a:extLst>
              <a:ext uri="{FF2B5EF4-FFF2-40B4-BE49-F238E27FC236}">
                <a16:creationId xmlns:a16="http://schemas.microsoft.com/office/drawing/2014/main" id="{9643B049-7BA6-0245-AE1F-8C5388C4E986}"/>
              </a:ext>
            </a:extLst>
          </p:cNvPr>
          <p:cNvGrpSpPr/>
          <p:nvPr/>
        </p:nvGrpSpPr>
        <p:grpSpPr>
          <a:xfrm>
            <a:off x="534815" y="581727"/>
            <a:ext cx="11071120" cy="6005908"/>
            <a:chOff x="534815" y="581727"/>
            <a:chExt cx="11071120" cy="6005908"/>
          </a:xfrm>
        </p:grpSpPr>
        <p:grpSp>
          <p:nvGrpSpPr>
            <p:cNvPr id="38" name="Gruppo 37">
              <a:extLst>
                <a:ext uri="{FF2B5EF4-FFF2-40B4-BE49-F238E27FC236}">
                  <a16:creationId xmlns:a16="http://schemas.microsoft.com/office/drawing/2014/main" id="{35C95B25-1A84-79E8-2EDC-3847034203F8}"/>
                </a:ext>
              </a:extLst>
            </p:cNvPr>
            <p:cNvGrpSpPr/>
            <p:nvPr/>
          </p:nvGrpSpPr>
          <p:grpSpPr>
            <a:xfrm>
              <a:off x="534815" y="581727"/>
              <a:ext cx="11071120" cy="6005908"/>
              <a:chOff x="534815" y="581727"/>
              <a:chExt cx="11071120" cy="6005908"/>
            </a:xfrm>
          </p:grpSpPr>
          <p:grpSp>
            <p:nvGrpSpPr>
              <p:cNvPr id="35" name="Gruppo 34">
                <a:extLst>
                  <a:ext uri="{FF2B5EF4-FFF2-40B4-BE49-F238E27FC236}">
                    <a16:creationId xmlns:a16="http://schemas.microsoft.com/office/drawing/2014/main" id="{B815F356-17E0-EA71-D98B-E3D10B66104F}"/>
                  </a:ext>
                </a:extLst>
              </p:cNvPr>
              <p:cNvGrpSpPr/>
              <p:nvPr/>
            </p:nvGrpSpPr>
            <p:grpSpPr>
              <a:xfrm>
                <a:off x="534815" y="581727"/>
                <a:ext cx="11071120" cy="3247805"/>
                <a:chOff x="534815" y="824323"/>
                <a:chExt cx="11071120" cy="3247805"/>
              </a:xfrm>
            </p:grpSpPr>
            <p:pic>
              <p:nvPicPr>
                <p:cNvPr id="16" name="Immagine 15">
                  <a:extLst>
                    <a:ext uri="{FF2B5EF4-FFF2-40B4-BE49-F238E27FC236}">
                      <a16:creationId xmlns:a16="http://schemas.microsoft.com/office/drawing/2014/main" id="{9A6CC4CB-32D7-3EF2-DF36-DCD3FBBA93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17032" y="832128"/>
                  <a:ext cx="3240000" cy="3240000"/>
                </a:xfrm>
                <a:prstGeom prst="rect">
                  <a:avLst/>
                </a:prstGeom>
              </p:spPr>
            </p:pic>
            <p:grpSp>
              <p:nvGrpSpPr>
                <p:cNvPr id="14" name="Gruppo 13">
                  <a:extLst>
                    <a:ext uri="{FF2B5EF4-FFF2-40B4-BE49-F238E27FC236}">
                      <a16:creationId xmlns:a16="http://schemas.microsoft.com/office/drawing/2014/main" id="{5672069A-5326-187B-D9F8-5E54563D15EC}"/>
                    </a:ext>
                  </a:extLst>
                </p:cNvPr>
                <p:cNvGrpSpPr/>
                <p:nvPr/>
              </p:nvGrpSpPr>
              <p:grpSpPr>
                <a:xfrm>
                  <a:off x="534815" y="1139745"/>
                  <a:ext cx="2876763" cy="2679426"/>
                  <a:chOff x="960275" y="1388370"/>
                  <a:chExt cx="3925089" cy="3957425"/>
                </a:xfrm>
              </p:grpSpPr>
              <p:sp>
                <p:nvSpPr>
                  <p:cNvPr id="12" name="Rettangolo 11">
                    <a:extLst>
                      <a:ext uri="{FF2B5EF4-FFF2-40B4-BE49-F238E27FC236}">
                        <a16:creationId xmlns:a16="http://schemas.microsoft.com/office/drawing/2014/main" id="{B8D7154D-6B8D-0A5F-697A-3DA35461C5CE}"/>
                      </a:ext>
                    </a:extLst>
                  </p:cNvPr>
                  <p:cNvSpPr/>
                  <p:nvPr/>
                </p:nvSpPr>
                <p:spPr>
                  <a:xfrm>
                    <a:off x="4044356" y="1648272"/>
                    <a:ext cx="368560" cy="369752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7" name="Gruppo 6">
                    <a:extLst>
                      <a:ext uri="{FF2B5EF4-FFF2-40B4-BE49-F238E27FC236}">
                        <a16:creationId xmlns:a16="http://schemas.microsoft.com/office/drawing/2014/main" id="{11C2A54E-9166-E803-C3AF-BC731DDD9CCB}"/>
                      </a:ext>
                    </a:extLst>
                  </p:cNvPr>
                  <p:cNvGrpSpPr/>
                  <p:nvPr/>
                </p:nvGrpSpPr>
                <p:grpSpPr>
                  <a:xfrm>
                    <a:off x="966134" y="1751068"/>
                    <a:ext cx="3505200" cy="3128242"/>
                    <a:chOff x="2233955" y="639112"/>
                    <a:chExt cx="7010400" cy="6153150"/>
                  </a:xfrm>
                </p:grpSpPr>
                <p:pic>
                  <p:nvPicPr>
                    <p:cNvPr id="4" name="Immagine 3">
                      <a:extLst>
                        <a:ext uri="{FF2B5EF4-FFF2-40B4-BE49-F238E27FC236}">
                          <a16:creationId xmlns:a16="http://schemas.microsoft.com/office/drawing/2014/main" id="{47889258-8A8E-96A7-83D2-044B9FF047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3955" y="639112"/>
                      <a:ext cx="7010400" cy="6153150"/>
                    </a:xfrm>
                    <a:prstGeom prst="rect">
                      <a:avLst/>
                    </a:prstGeom>
                  </p:spPr>
                </p:pic>
                <p:sp>
                  <p:nvSpPr>
                    <p:cNvPr id="5" name="Rettangolo 4">
                      <a:extLst>
                        <a:ext uri="{FF2B5EF4-FFF2-40B4-BE49-F238E27FC236}">
                          <a16:creationId xmlns:a16="http://schemas.microsoft.com/office/drawing/2014/main" id="{7851D14C-3468-AD77-64FE-E841001B6AE1}"/>
                        </a:ext>
                      </a:extLst>
                    </p:cNvPr>
                    <p:cNvSpPr/>
                    <p:nvPr/>
                  </p:nvSpPr>
                  <p:spPr>
                    <a:xfrm>
                      <a:off x="2391890" y="3180284"/>
                      <a:ext cx="737118" cy="10823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Rettangolo 5">
                      <a:extLst>
                        <a:ext uri="{FF2B5EF4-FFF2-40B4-BE49-F238E27FC236}">
                          <a16:creationId xmlns:a16="http://schemas.microsoft.com/office/drawing/2014/main" id="{724619A2-6743-A77E-F357-E5D8CC5F9CBD}"/>
                        </a:ext>
                      </a:extLst>
                    </p:cNvPr>
                    <p:cNvSpPr/>
                    <p:nvPr/>
                  </p:nvSpPr>
                  <p:spPr>
                    <a:xfrm>
                      <a:off x="8333759" y="3308319"/>
                      <a:ext cx="737118" cy="108235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11" name="Rettangolo 10">
                    <a:extLst>
                      <a:ext uri="{FF2B5EF4-FFF2-40B4-BE49-F238E27FC236}">
                        <a16:creationId xmlns:a16="http://schemas.microsoft.com/office/drawing/2014/main" id="{46E16DC8-03B1-E349-976B-472DE2CBF216}"/>
                      </a:ext>
                    </a:extLst>
                  </p:cNvPr>
                  <p:cNvSpPr/>
                  <p:nvPr/>
                </p:nvSpPr>
                <p:spPr>
                  <a:xfrm>
                    <a:off x="960275" y="1468271"/>
                    <a:ext cx="368560" cy="36975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Rettangolo 12">
                    <a:extLst>
                      <a:ext uri="{FF2B5EF4-FFF2-40B4-BE49-F238E27FC236}">
                        <a16:creationId xmlns:a16="http://schemas.microsoft.com/office/drawing/2014/main" id="{83C70877-1AFD-3ECE-1760-3EFB00010375}"/>
                      </a:ext>
                    </a:extLst>
                  </p:cNvPr>
                  <p:cNvSpPr/>
                  <p:nvPr/>
                </p:nvSpPr>
                <p:spPr>
                  <a:xfrm rot="16200000">
                    <a:off x="2852323" y="-276111"/>
                    <a:ext cx="368559" cy="369752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18" name="Immagine 17">
                  <a:extLst>
                    <a:ext uri="{FF2B5EF4-FFF2-40B4-BE49-F238E27FC236}">
                      <a16:creationId xmlns:a16="http://schemas.microsoft.com/office/drawing/2014/main" id="{6CFC1B87-3B73-0ECB-4860-69D625C15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935" y="824323"/>
                  <a:ext cx="3240000" cy="3240000"/>
                </a:xfrm>
                <a:prstGeom prst="rect">
                  <a:avLst/>
                </a:prstGeom>
              </p:spPr>
            </p:pic>
            <p:sp>
              <p:nvSpPr>
                <p:cNvPr id="23" name="Freccia a destra 22">
                  <a:extLst>
                    <a:ext uri="{FF2B5EF4-FFF2-40B4-BE49-F238E27FC236}">
                      <a16:creationId xmlns:a16="http://schemas.microsoft.com/office/drawing/2014/main" id="{30167222-D631-AAFD-6B90-3F6DAC0F5970}"/>
                    </a:ext>
                  </a:extLst>
                </p:cNvPr>
                <p:cNvSpPr/>
                <p:nvPr/>
              </p:nvSpPr>
              <p:spPr>
                <a:xfrm>
                  <a:off x="3179629" y="2327359"/>
                  <a:ext cx="894564" cy="249539"/>
                </a:xfrm>
                <a:prstGeom prst="rightArrow">
                  <a:avLst/>
                </a:prstGeom>
                <a:solidFill>
                  <a:srgbClr val="F9D448"/>
                </a:solidFill>
                <a:ln>
                  <a:solidFill>
                    <a:srgbClr val="F9D4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Freccia a destra 23">
                  <a:extLst>
                    <a:ext uri="{FF2B5EF4-FFF2-40B4-BE49-F238E27FC236}">
                      <a16:creationId xmlns:a16="http://schemas.microsoft.com/office/drawing/2014/main" id="{9EDB0DDE-4403-71B3-2B62-18E5B8F87E84}"/>
                    </a:ext>
                  </a:extLst>
                </p:cNvPr>
                <p:cNvSpPr/>
                <p:nvPr/>
              </p:nvSpPr>
              <p:spPr>
                <a:xfrm>
                  <a:off x="7471348" y="2320064"/>
                  <a:ext cx="894564" cy="249539"/>
                </a:xfrm>
                <a:prstGeom prst="rightArrow">
                  <a:avLst/>
                </a:prstGeom>
                <a:solidFill>
                  <a:srgbClr val="F9D448"/>
                </a:solidFill>
                <a:ln>
                  <a:solidFill>
                    <a:srgbClr val="F9D4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22" name="Immagine 21">
                <a:extLst>
                  <a:ext uri="{FF2B5EF4-FFF2-40B4-BE49-F238E27FC236}">
                    <a16:creationId xmlns:a16="http://schemas.microsoft.com/office/drawing/2014/main" id="{38F7CEC3-6DDD-F6B6-5DCA-D56D1B98E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5092" y="4140935"/>
                <a:ext cx="3670050" cy="2446700"/>
              </a:xfrm>
              <a:prstGeom prst="rect">
                <a:avLst/>
              </a:prstGeom>
            </p:spPr>
          </p:pic>
          <p:sp>
            <p:nvSpPr>
              <p:cNvPr id="36" name="Freccia a destra 35">
                <a:extLst>
                  <a:ext uri="{FF2B5EF4-FFF2-40B4-BE49-F238E27FC236}">
                    <a16:creationId xmlns:a16="http://schemas.microsoft.com/office/drawing/2014/main" id="{6A0B232A-9CA9-AD31-E187-6D81E8171536}"/>
                  </a:ext>
                </a:extLst>
              </p:cNvPr>
              <p:cNvSpPr/>
              <p:nvPr/>
            </p:nvSpPr>
            <p:spPr>
              <a:xfrm rot="17125476" flipH="1">
                <a:off x="9445538" y="3978527"/>
                <a:ext cx="894564" cy="249539"/>
              </a:xfrm>
              <a:prstGeom prst="rightArrow">
                <a:avLst/>
              </a:prstGeom>
              <a:solidFill>
                <a:srgbClr val="F9D448"/>
              </a:solidFill>
              <a:ln>
                <a:solidFill>
                  <a:srgbClr val="F9D4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7" name="Rettangolo 36">
                <a:extLst>
                  <a:ext uri="{FF2B5EF4-FFF2-40B4-BE49-F238E27FC236}">
                    <a16:creationId xmlns:a16="http://schemas.microsoft.com/office/drawing/2014/main" id="{C4DD03FE-B8B3-4863-3D11-50D328DFA164}"/>
                  </a:ext>
                </a:extLst>
              </p:cNvPr>
              <p:cNvSpPr/>
              <p:nvPr/>
            </p:nvSpPr>
            <p:spPr>
              <a:xfrm>
                <a:off x="2972906" y="1079078"/>
                <a:ext cx="249538" cy="27099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9" name="Segnaposto numero diapositiva 8">
              <a:extLst>
                <a:ext uri="{FF2B5EF4-FFF2-40B4-BE49-F238E27FC236}">
                  <a16:creationId xmlns:a16="http://schemas.microsoft.com/office/drawing/2014/main" id="{A3CA5385-1CA0-35E4-878D-B98AB9614B68}"/>
                </a:ext>
              </a:extLst>
            </p:cNvPr>
            <p:cNvSpPr txBox="1">
              <a:spLocks/>
            </p:cNvSpPr>
            <p:nvPr/>
          </p:nvSpPr>
          <p:spPr>
            <a:xfrm>
              <a:off x="7403372" y="1856669"/>
              <a:ext cx="1040831" cy="344460"/>
            </a:xfrm>
            <a:prstGeom prst="rect">
              <a:avLst/>
            </a:prstGeom>
          </p:spPr>
          <p:txBody>
            <a:bodyPr vert="horz" lIns="0" tIns="0" rIns="0" bIns="0" rtlCol="0" anchor="t" anchorCtr="0"/>
            <a:lstStyle>
              <a:defPPr rtl="0">
                <a:defRPr lang="it-it"/>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sz="1200" dirty="0" err="1">
                  <a:ea typeface="Calibri" panose="020F0502020204030204" pitchFamily="34" charset="0"/>
                  <a:cs typeface="Times New Roman" panose="02020603050405020304" pitchFamily="18" charset="0"/>
                </a:rPr>
                <a:t>Threshold</a:t>
              </a:r>
              <a:r>
                <a:rPr lang="it-IT" sz="1200" dirty="0">
                  <a:ea typeface="Calibri" panose="020F0502020204030204" pitchFamily="34" charset="0"/>
                  <a:cs typeface="Times New Roman" panose="02020603050405020304" pitchFamily="18" charset="0"/>
                </a:rPr>
                <a:t> = 0.2</a:t>
              </a:r>
            </a:p>
          </p:txBody>
        </p:sp>
        <p:sp>
          <p:nvSpPr>
            <p:cNvPr id="40" name="Segnaposto numero diapositiva 8">
              <a:extLst>
                <a:ext uri="{FF2B5EF4-FFF2-40B4-BE49-F238E27FC236}">
                  <a16:creationId xmlns:a16="http://schemas.microsoft.com/office/drawing/2014/main" id="{E1357C02-7FA9-30BF-A107-2A8DBF74F047}"/>
                </a:ext>
              </a:extLst>
            </p:cNvPr>
            <p:cNvSpPr txBox="1">
              <a:spLocks/>
            </p:cNvSpPr>
            <p:nvPr/>
          </p:nvSpPr>
          <p:spPr>
            <a:xfrm>
              <a:off x="3109241" y="1663640"/>
              <a:ext cx="1040831" cy="344460"/>
            </a:xfrm>
            <a:prstGeom prst="rect">
              <a:avLst/>
            </a:prstGeom>
          </p:spPr>
          <p:txBody>
            <a:bodyPr vert="horz" lIns="0" tIns="0" rIns="0" bIns="0" rtlCol="0" anchor="t" anchorCtr="0"/>
            <a:lstStyle>
              <a:defPPr rtl="0">
                <a:defRPr lang="it-it"/>
              </a:defPPr>
              <a:lvl1pPr marL="0" algn="l" defTabSz="914400" rtl="0" eaLnBrk="1" latinLnBrk="0" hangingPunct="1">
                <a:defRPr sz="1100" b="0" i="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it-IT" sz="1200" dirty="0" err="1">
                  <a:ea typeface="Calibri" panose="020F0502020204030204" pitchFamily="34" charset="0"/>
                  <a:cs typeface="Times New Roman" panose="02020603050405020304" pitchFamily="18" charset="0"/>
                </a:rPr>
                <a:t>Pearson’s</a:t>
              </a:r>
              <a:r>
                <a:rPr lang="it-IT" sz="1200" dirty="0">
                  <a:ea typeface="Calibri" panose="020F0502020204030204" pitchFamily="34" charset="0"/>
                  <a:cs typeface="Times New Roman" panose="02020603050405020304" pitchFamily="18" charset="0"/>
                </a:rPr>
                <a:t> </a:t>
              </a:r>
              <a:r>
                <a:rPr lang="it-IT" sz="1200" dirty="0" err="1">
                  <a:ea typeface="Calibri" panose="020F0502020204030204" pitchFamily="34" charset="0"/>
                  <a:cs typeface="Times New Roman" panose="02020603050405020304" pitchFamily="18" charset="0"/>
                </a:rPr>
                <a:t>correlation</a:t>
              </a:r>
              <a:endParaRPr lang="it-IT" sz="1200" dirty="0">
                <a:ea typeface="Calibri" panose="020F0502020204030204" pitchFamily="34" charset="0"/>
                <a:cs typeface="Times New Roman" panose="02020603050405020304" pitchFamily="18" charset="0"/>
              </a:endParaRPr>
            </a:p>
          </p:txBody>
        </p:sp>
      </p:grpSp>
      <p:sp>
        <p:nvSpPr>
          <p:cNvPr id="41" name="Freccia a destra 40">
            <a:extLst>
              <a:ext uri="{FF2B5EF4-FFF2-40B4-BE49-F238E27FC236}">
                <a16:creationId xmlns:a16="http://schemas.microsoft.com/office/drawing/2014/main" id="{5341358E-9625-DEAD-401C-F168EAD4DB84}"/>
              </a:ext>
            </a:extLst>
          </p:cNvPr>
          <p:cNvSpPr/>
          <p:nvPr/>
        </p:nvSpPr>
        <p:spPr>
          <a:xfrm flipH="1">
            <a:off x="5566910" y="5211907"/>
            <a:ext cx="894564" cy="249539"/>
          </a:xfrm>
          <a:prstGeom prst="rightArrow">
            <a:avLst/>
          </a:prstGeom>
          <a:solidFill>
            <a:srgbClr val="F9D448"/>
          </a:solidFill>
          <a:ln>
            <a:solidFill>
              <a:srgbClr val="F9D4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Segnaposto contenuto 4">
            <a:extLst>
              <a:ext uri="{FF2B5EF4-FFF2-40B4-BE49-F238E27FC236}">
                <a16:creationId xmlns:a16="http://schemas.microsoft.com/office/drawing/2014/main" id="{F2248CE9-A4BA-95A5-C991-E3D7646161C3}"/>
              </a:ext>
            </a:extLst>
          </p:cNvPr>
          <p:cNvSpPr>
            <a:spLocks noGrp="1"/>
          </p:cNvSpPr>
          <p:nvPr>
            <p:ph sz="half" idx="2"/>
          </p:nvPr>
        </p:nvSpPr>
        <p:spPr>
          <a:xfrm>
            <a:off x="2189903" y="4245137"/>
            <a:ext cx="3377007" cy="2625550"/>
          </a:xfrm>
        </p:spPr>
        <p:txBody>
          <a:bodyPr>
            <a:noAutofit/>
          </a:bodyPr>
          <a:lstStyle/>
          <a:p>
            <a:pPr algn="just">
              <a:spcBef>
                <a:spcPts val="600"/>
              </a:spcBef>
              <a:buClr>
                <a:srgbClr val="4495A2"/>
              </a:buClr>
              <a:buSzPct val="150000"/>
              <a:buFont typeface="Arial" panose="020B0604020202020204" pitchFamily="34" charset="0"/>
              <a:buChar char="•"/>
            </a:pPr>
            <a:r>
              <a:rPr lang="en-US" dirty="0">
                <a:ea typeface="Calibri" panose="020F0502020204030204" pitchFamily="34" charset="0"/>
                <a:cs typeface="Times New Roman" panose="02020603050405020304" pitchFamily="18" charset="0"/>
              </a:rPr>
              <a:t>Degree</a:t>
            </a:r>
          </a:p>
          <a:p>
            <a:pPr algn="just">
              <a:spcBef>
                <a:spcPts val="600"/>
              </a:spcBef>
              <a:buClr>
                <a:srgbClr val="4495A2"/>
              </a:buClr>
              <a:buSzPct val="150000"/>
              <a:buFont typeface="Arial" panose="020B0604020202020204" pitchFamily="34" charset="0"/>
              <a:buChar char="•"/>
            </a:pPr>
            <a:r>
              <a:rPr lang="en-US" dirty="0">
                <a:ea typeface="Calibri" panose="020F0502020204030204" pitchFamily="34" charset="0"/>
                <a:cs typeface="Times New Roman" panose="02020603050405020304" pitchFamily="18" charset="0"/>
              </a:rPr>
              <a:t>Betweenness</a:t>
            </a:r>
          </a:p>
          <a:p>
            <a:pPr algn="just">
              <a:spcBef>
                <a:spcPts val="600"/>
              </a:spcBef>
              <a:buClr>
                <a:srgbClr val="4495A2"/>
              </a:buClr>
              <a:buSzPct val="150000"/>
              <a:buFont typeface="Arial" panose="020B0604020202020204" pitchFamily="34" charset="0"/>
              <a:buChar char="•"/>
            </a:pPr>
            <a:r>
              <a:rPr lang="en-US" dirty="0">
                <a:ea typeface="Calibri" panose="020F0502020204030204" pitchFamily="34" charset="0"/>
                <a:cs typeface="Times New Roman" panose="02020603050405020304" pitchFamily="18" charset="0"/>
              </a:rPr>
              <a:t>Edge Betweenness</a:t>
            </a:r>
          </a:p>
          <a:p>
            <a:pPr algn="just">
              <a:spcBef>
                <a:spcPts val="600"/>
              </a:spcBef>
              <a:buClr>
                <a:srgbClr val="4495A2"/>
              </a:buClr>
              <a:buSzPct val="150000"/>
              <a:buFont typeface="Arial" panose="020B0604020202020204" pitchFamily="34" charset="0"/>
              <a:buChar char="•"/>
            </a:pPr>
            <a:r>
              <a:rPr lang="en-US" dirty="0">
                <a:ea typeface="Calibri" panose="020F0502020204030204" pitchFamily="34" charset="0"/>
                <a:cs typeface="Times New Roman" panose="02020603050405020304" pitchFamily="18" charset="0"/>
              </a:rPr>
              <a:t>Eigenvector Centrality</a:t>
            </a:r>
          </a:p>
          <a:p>
            <a:pPr algn="just">
              <a:spcBef>
                <a:spcPts val="600"/>
              </a:spcBef>
              <a:buClr>
                <a:srgbClr val="4495A2"/>
              </a:buClr>
              <a:buSzPct val="150000"/>
              <a:buFont typeface="Arial" panose="020B0604020202020204" pitchFamily="34" charset="0"/>
              <a:buChar char="•"/>
            </a:pPr>
            <a:r>
              <a:rPr lang="en-US" dirty="0">
                <a:ea typeface="Calibri" panose="020F0502020204030204" pitchFamily="34" charset="0"/>
                <a:cs typeface="Times New Roman" panose="02020603050405020304" pitchFamily="18" charset="0"/>
              </a:rPr>
              <a:t>Local clustering coefficient</a:t>
            </a:r>
          </a:p>
          <a:p>
            <a:pPr algn="just">
              <a:spcBef>
                <a:spcPts val="600"/>
              </a:spcBef>
              <a:buClr>
                <a:srgbClr val="4495A2"/>
              </a:buClr>
              <a:buSzPct val="150000"/>
              <a:buFont typeface="Arial" panose="020B0604020202020204" pitchFamily="34" charset="0"/>
              <a:buChar char="•"/>
            </a:pPr>
            <a:r>
              <a:rPr lang="en-US" dirty="0">
                <a:ea typeface="Calibri" panose="020F0502020204030204" pitchFamily="34" charset="0"/>
                <a:cs typeface="Times New Roman" panose="02020603050405020304" pitchFamily="18" charset="0"/>
              </a:rPr>
              <a:t>Closeness</a:t>
            </a:r>
          </a:p>
          <a:p>
            <a:pPr algn="just">
              <a:spcBef>
                <a:spcPts val="600"/>
              </a:spcBef>
              <a:buClr>
                <a:srgbClr val="4495A2"/>
              </a:buClr>
              <a:buSzPct val="150000"/>
              <a:buFont typeface="Arial" panose="020B0604020202020204" pitchFamily="34" charset="0"/>
              <a:buChar char="•"/>
            </a:pPr>
            <a:r>
              <a:rPr lang="en-US" dirty="0">
                <a:ea typeface="Calibri" panose="020F0502020204030204" pitchFamily="34" charset="0"/>
                <a:cs typeface="Times New Roman" panose="02020603050405020304" pitchFamily="18" charset="0"/>
              </a:rPr>
              <a:t>Information</a:t>
            </a:r>
            <a:endParaRPr lang="it-IT" dirty="0">
              <a:effectLst/>
              <a:ea typeface="Calibri" panose="020F0502020204030204" pitchFamily="34" charset="0"/>
              <a:cs typeface="Times New Roman" panose="02020603050405020304" pitchFamily="18" charset="0"/>
            </a:endParaRPr>
          </a:p>
        </p:txBody>
      </p:sp>
      <p:sp>
        <p:nvSpPr>
          <p:cNvPr id="2" name="Titolo 1">
            <a:extLst>
              <a:ext uri="{FF2B5EF4-FFF2-40B4-BE49-F238E27FC236}">
                <a16:creationId xmlns:a16="http://schemas.microsoft.com/office/drawing/2014/main" id="{24FB53AB-3494-8CA9-86AB-1C7149653464}"/>
              </a:ext>
            </a:extLst>
          </p:cNvPr>
          <p:cNvSpPr>
            <a:spLocks noGrp="1"/>
          </p:cNvSpPr>
          <p:nvPr>
            <p:ph type="title"/>
          </p:nvPr>
        </p:nvSpPr>
        <p:spPr>
          <a:xfrm>
            <a:off x="534815" y="278129"/>
            <a:ext cx="7853406" cy="610863"/>
          </a:xfrm>
        </p:spPr>
        <p:txBody>
          <a:bodyPr>
            <a:normAutofit/>
          </a:bodyPr>
          <a:lstStyle/>
          <a:p>
            <a:r>
              <a:rPr lang="it-IT" dirty="0">
                <a:solidFill>
                  <a:srgbClr val="4495A2"/>
                </a:solidFill>
              </a:rPr>
              <a:t>Data Analysis: Connectome</a:t>
            </a:r>
          </a:p>
        </p:txBody>
      </p:sp>
    </p:spTree>
    <p:extLst>
      <p:ext uri="{BB962C8B-B14F-4D97-AF65-F5344CB8AC3E}">
        <p14:creationId xmlns:p14="http://schemas.microsoft.com/office/powerpoint/2010/main" val="2913033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FB53AB-3494-8CA9-86AB-1C7149653464}"/>
              </a:ext>
            </a:extLst>
          </p:cNvPr>
          <p:cNvSpPr>
            <a:spLocks noGrp="1"/>
          </p:cNvSpPr>
          <p:nvPr>
            <p:ph type="title"/>
          </p:nvPr>
        </p:nvSpPr>
        <p:spPr>
          <a:xfrm>
            <a:off x="477028" y="224838"/>
            <a:ext cx="9469405" cy="838856"/>
          </a:xfrm>
        </p:spPr>
        <p:txBody>
          <a:bodyPr>
            <a:normAutofit/>
          </a:bodyPr>
          <a:lstStyle/>
          <a:p>
            <a:r>
              <a:rPr lang="it-IT" dirty="0">
                <a:solidFill>
                  <a:srgbClr val="4495A2"/>
                </a:solidFill>
              </a:rPr>
              <a:t>Data Analysis: Centrality Metrics</a:t>
            </a:r>
          </a:p>
        </p:txBody>
      </p:sp>
      <p:sp>
        <p:nvSpPr>
          <p:cNvPr id="9" name="Segnaposto numero diapositiva 8">
            <a:extLst>
              <a:ext uri="{FF2B5EF4-FFF2-40B4-BE49-F238E27FC236}">
                <a16:creationId xmlns:a16="http://schemas.microsoft.com/office/drawing/2014/main" id="{AA376808-C840-0170-220C-2E011E429C12}"/>
              </a:ext>
            </a:extLst>
          </p:cNvPr>
          <p:cNvSpPr>
            <a:spLocks noGrp="1"/>
          </p:cNvSpPr>
          <p:nvPr>
            <p:ph type="sldNum" sz="quarter" idx="16"/>
          </p:nvPr>
        </p:nvSpPr>
        <p:spPr/>
        <p:txBody>
          <a:bodyPr/>
          <a:lstStyle/>
          <a:p>
            <a:pPr rtl="0"/>
            <a:fld id="{294A09A9-5501-47C1-A89A-A340965A2BE2}" type="slidenum">
              <a:rPr lang="it-IT" noProof="0" smtClean="0"/>
              <a:pPr rtl="0"/>
              <a:t>9</a:t>
            </a:fld>
            <a:r>
              <a:rPr lang="it-IT" noProof="0" dirty="0"/>
              <a:t> / 11</a:t>
            </a:r>
          </a:p>
        </p:txBody>
      </p:sp>
      <p:grpSp>
        <p:nvGrpSpPr>
          <p:cNvPr id="19" name="Gruppo 18">
            <a:extLst>
              <a:ext uri="{FF2B5EF4-FFF2-40B4-BE49-F238E27FC236}">
                <a16:creationId xmlns:a16="http://schemas.microsoft.com/office/drawing/2014/main" id="{98D8410C-30EA-4680-5B94-80113428889F}"/>
              </a:ext>
            </a:extLst>
          </p:cNvPr>
          <p:cNvGrpSpPr/>
          <p:nvPr/>
        </p:nvGrpSpPr>
        <p:grpSpPr>
          <a:xfrm>
            <a:off x="4759779" y="1191948"/>
            <a:ext cx="7299853" cy="5040000"/>
            <a:chOff x="505020" y="1120925"/>
            <a:chExt cx="7299853" cy="5040000"/>
          </a:xfrm>
        </p:grpSpPr>
        <p:pic>
          <p:nvPicPr>
            <p:cNvPr id="6" name="Immagine 5">
              <a:extLst>
                <a:ext uri="{FF2B5EF4-FFF2-40B4-BE49-F238E27FC236}">
                  <a16:creationId xmlns:a16="http://schemas.microsoft.com/office/drawing/2014/main" id="{992276B3-FEDC-642A-F1A6-41B514A6E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4873" y="3640925"/>
              <a:ext cx="3780000" cy="2520000"/>
            </a:xfrm>
            <a:prstGeom prst="rect">
              <a:avLst/>
            </a:prstGeom>
          </p:spPr>
        </p:pic>
        <p:pic>
          <p:nvPicPr>
            <p:cNvPr id="16" name="Immagine 15">
              <a:extLst>
                <a:ext uri="{FF2B5EF4-FFF2-40B4-BE49-F238E27FC236}">
                  <a16:creationId xmlns:a16="http://schemas.microsoft.com/office/drawing/2014/main" id="{94DABBB1-0A88-D0AA-D955-B940C311B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020" y="1120925"/>
              <a:ext cx="3780000" cy="2520000"/>
            </a:xfrm>
            <a:prstGeom prst="rect">
              <a:avLst/>
            </a:prstGeom>
          </p:spPr>
        </p:pic>
        <p:pic>
          <p:nvPicPr>
            <p:cNvPr id="4" name="Immagine 3">
              <a:extLst>
                <a:ext uri="{FF2B5EF4-FFF2-40B4-BE49-F238E27FC236}">
                  <a16:creationId xmlns:a16="http://schemas.microsoft.com/office/drawing/2014/main" id="{AAAFDA13-F40C-FFA6-CA23-2AAAF90734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020" y="3640925"/>
              <a:ext cx="3780000" cy="2520000"/>
            </a:xfrm>
            <a:prstGeom prst="rect">
              <a:avLst/>
            </a:prstGeom>
          </p:spPr>
        </p:pic>
        <p:pic>
          <p:nvPicPr>
            <p:cNvPr id="12" name="Immagine 11">
              <a:extLst>
                <a:ext uri="{FF2B5EF4-FFF2-40B4-BE49-F238E27FC236}">
                  <a16:creationId xmlns:a16="http://schemas.microsoft.com/office/drawing/2014/main" id="{43B1C6D5-EA23-EC65-4F81-059C2C7954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4873" y="1120925"/>
              <a:ext cx="3780000" cy="2520000"/>
            </a:xfrm>
            <a:prstGeom prst="rect">
              <a:avLst/>
            </a:prstGeom>
          </p:spPr>
        </p:pic>
      </p:grpSp>
      <p:sp>
        <p:nvSpPr>
          <p:cNvPr id="20" name="Segnaposto contenuto 4">
            <a:extLst>
              <a:ext uri="{FF2B5EF4-FFF2-40B4-BE49-F238E27FC236}">
                <a16:creationId xmlns:a16="http://schemas.microsoft.com/office/drawing/2014/main" id="{2D0CC380-606D-EA46-3B2B-2E05516A7992}"/>
              </a:ext>
            </a:extLst>
          </p:cNvPr>
          <p:cNvSpPr>
            <a:spLocks noGrp="1"/>
          </p:cNvSpPr>
          <p:nvPr>
            <p:ph sz="half" idx="2"/>
          </p:nvPr>
        </p:nvSpPr>
        <p:spPr>
          <a:xfrm>
            <a:off x="712820" y="2295539"/>
            <a:ext cx="3779999" cy="3597932"/>
          </a:xfrm>
        </p:spPr>
        <p:txBody>
          <a:bodyPr>
            <a:noAutofit/>
          </a:bodyPr>
          <a:lstStyle/>
          <a:p>
            <a:pPr marL="0" indent="0">
              <a:buClr>
                <a:srgbClr val="4495A2"/>
              </a:buClr>
              <a:buSzPct val="150000"/>
              <a:buNone/>
            </a:pPr>
            <a:r>
              <a:rPr lang="it-IT" sz="2200" dirty="0">
                <a:effectLst/>
                <a:ea typeface="Calibri" panose="020F0502020204030204" pitchFamily="34" charset="0"/>
                <a:cs typeface="Times New Roman" panose="02020603050405020304" pitchFamily="18" charset="0"/>
              </a:rPr>
              <a:t>From </a:t>
            </a:r>
            <a:r>
              <a:rPr lang="it-IT" sz="2200" dirty="0">
                <a:ea typeface="Calibri" panose="020F0502020204030204" pitchFamily="34" charset="0"/>
                <a:cs typeface="Times New Roman" panose="02020603050405020304" pitchFamily="18" charset="0"/>
              </a:rPr>
              <a:t>the </a:t>
            </a:r>
            <a:r>
              <a:rPr lang="it-IT" sz="2200" b="1" dirty="0" err="1">
                <a:solidFill>
                  <a:srgbClr val="4495A2"/>
                </a:solidFill>
                <a:ea typeface="Calibri" panose="020F0502020204030204" pitchFamily="34" charset="0"/>
                <a:cs typeface="Times New Roman" panose="02020603050405020304" pitchFamily="18" charset="0"/>
              </a:rPr>
              <a:t>centrality</a:t>
            </a:r>
            <a:r>
              <a:rPr lang="it-IT" sz="2200" b="1" dirty="0">
                <a:solidFill>
                  <a:srgbClr val="4495A2"/>
                </a:solidFill>
                <a:ea typeface="Calibri" panose="020F0502020204030204" pitchFamily="34" charset="0"/>
                <a:cs typeface="Times New Roman" panose="02020603050405020304" pitchFamily="18" charset="0"/>
              </a:rPr>
              <a:t> </a:t>
            </a:r>
            <a:r>
              <a:rPr lang="it-IT" sz="2200" b="1" dirty="0" err="1">
                <a:solidFill>
                  <a:srgbClr val="4495A2"/>
                </a:solidFill>
                <a:ea typeface="Calibri" panose="020F0502020204030204" pitchFamily="34" charset="0"/>
                <a:cs typeface="Times New Roman" panose="02020603050405020304" pitchFamily="18" charset="0"/>
              </a:rPr>
              <a:t>metrics</a:t>
            </a:r>
            <a:r>
              <a:rPr lang="it-IT" sz="2200" b="1" dirty="0">
                <a:solidFill>
                  <a:srgbClr val="4495A2"/>
                </a:solidFill>
                <a:ea typeface="Calibri" panose="020F0502020204030204" pitchFamily="34" charset="0"/>
                <a:cs typeface="Times New Roman" panose="02020603050405020304" pitchFamily="18" charset="0"/>
              </a:rPr>
              <a:t> </a:t>
            </a:r>
            <a:r>
              <a:rPr lang="it-IT" sz="2200" dirty="0" err="1">
                <a:ea typeface="Calibri" panose="020F0502020204030204" pitchFamily="34" charset="0"/>
                <a:cs typeface="Times New Roman" panose="02020603050405020304" pitchFamily="18" charset="0"/>
              </a:rPr>
              <a:t>boxplots</a:t>
            </a:r>
            <a:r>
              <a:rPr lang="it-IT" sz="2200" dirty="0">
                <a:ea typeface="Calibri" panose="020F0502020204030204" pitchFamily="34" charset="0"/>
                <a:cs typeface="Times New Roman" panose="02020603050405020304" pitchFamily="18" charset="0"/>
              </a:rPr>
              <a:t>, </a:t>
            </a:r>
            <a:r>
              <a:rPr lang="it-IT" sz="2200" dirty="0" err="1">
                <a:ea typeface="Calibri" panose="020F0502020204030204" pitchFamily="34" charset="0"/>
                <a:cs typeface="Times New Roman" panose="02020603050405020304" pitchFamily="18" charset="0"/>
              </a:rPr>
              <a:t>it</a:t>
            </a:r>
            <a:r>
              <a:rPr lang="it-IT" sz="2200" dirty="0">
                <a:ea typeface="Calibri" panose="020F0502020204030204" pitchFamily="34" charset="0"/>
                <a:cs typeface="Times New Roman" panose="02020603050405020304" pitchFamily="18" charset="0"/>
              </a:rPr>
              <a:t> </a:t>
            </a:r>
            <a:r>
              <a:rPr lang="it-IT" sz="2200" dirty="0" err="1">
                <a:ea typeface="Calibri" panose="020F0502020204030204" pitchFamily="34" charset="0"/>
                <a:cs typeface="Times New Roman" panose="02020603050405020304" pitchFamily="18" charset="0"/>
              </a:rPr>
              <a:t>seems</a:t>
            </a:r>
            <a:r>
              <a:rPr lang="it-IT" sz="2200" dirty="0">
                <a:ea typeface="Calibri" panose="020F0502020204030204" pitchFamily="34" charset="0"/>
                <a:cs typeface="Times New Roman" panose="02020603050405020304" pitchFamily="18" charset="0"/>
              </a:rPr>
              <a:t> </a:t>
            </a:r>
            <a:r>
              <a:rPr lang="it-IT" sz="2200" dirty="0" err="1">
                <a:ea typeface="Calibri" panose="020F0502020204030204" pitchFamily="34" charset="0"/>
                <a:cs typeface="Times New Roman" panose="02020603050405020304" pitchFamily="18" charset="0"/>
              </a:rPr>
              <a:t>that</a:t>
            </a:r>
            <a:r>
              <a:rPr lang="it-IT" sz="2200" dirty="0">
                <a:ea typeface="Calibri" panose="020F0502020204030204" pitchFamily="34" charset="0"/>
                <a:cs typeface="Times New Roman" panose="02020603050405020304" pitchFamily="18" charset="0"/>
              </a:rPr>
              <a:t> the </a:t>
            </a:r>
            <a:r>
              <a:rPr lang="it-IT" sz="2200" dirty="0" err="1">
                <a:ea typeface="Calibri" panose="020F0502020204030204" pitchFamily="34" charset="0"/>
                <a:cs typeface="Times New Roman" panose="02020603050405020304" pitchFamily="18" charset="0"/>
              </a:rPr>
              <a:t>most</a:t>
            </a:r>
            <a:r>
              <a:rPr lang="it-IT" sz="2200" dirty="0">
                <a:ea typeface="Calibri" panose="020F0502020204030204" pitchFamily="34" charset="0"/>
                <a:cs typeface="Times New Roman" panose="02020603050405020304" pitchFamily="18" charset="0"/>
              </a:rPr>
              <a:t> discriminative </a:t>
            </a:r>
            <a:r>
              <a:rPr lang="it-IT" sz="2200" dirty="0" err="1">
                <a:ea typeface="Calibri" panose="020F0502020204030204" pitchFamily="34" charset="0"/>
                <a:cs typeface="Times New Roman" panose="02020603050405020304" pitchFamily="18" charset="0"/>
              </a:rPr>
              <a:t>metrics</a:t>
            </a:r>
            <a:r>
              <a:rPr lang="it-IT" sz="2200" dirty="0">
                <a:ea typeface="Calibri" panose="020F0502020204030204" pitchFamily="34" charset="0"/>
                <a:cs typeface="Times New Roman" panose="02020603050405020304" pitchFamily="18" charset="0"/>
              </a:rPr>
              <a:t> are: </a:t>
            </a:r>
          </a:p>
          <a:p>
            <a:pPr>
              <a:buClr>
                <a:srgbClr val="4495A2"/>
              </a:buClr>
              <a:buSzPct val="100000"/>
              <a:buFont typeface="Arial" panose="020B0604020202020204" pitchFamily="34" charset="0"/>
              <a:buChar char="•"/>
            </a:pPr>
            <a:r>
              <a:rPr lang="it-IT" sz="2200" dirty="0">
                <a:ea typeface="Calibri" panose="020F0502020204030204" pitchFamily="34" charset="0"/>
                <a:cs typeface="Times New Roman" panose="02020603050405020304" pitchFamily="18" charset="0"/>
              </a:rPr>
              <a:t>Information</a:t>
            </a:r>
          </a:p>
          <a:p>
            <a:pPr>
              <a:buClr>
                <a:srgbClr val="4495A2"/>
              </a:buClr>
              <a:buSzPct val="100000"/>
              <a:buFont typeface="Arial" panose="020B0604020202020204" pitchFamily="34" charset="0"/>
              <a:buChar char="•"/>
            </a:pPr>
            <a:r>
              <a:rPr lang="it-IT" sz="2200" dirty="0">
                <a:ea typeface="Calibri" panose="020F0502020204030204" pitchFamily="34" charset="0"/>
                <a:cs typeface="Times New Roman" panose="02020603050405020304" pitchFamily="18" charset="0"/>
              </a:rPr>
              <a:t>Edge </a:t>
            </a:r>
            <a:r>
              <a:rPr lang="it-IT" sz="2200" dirty="0" err="1">
                <a:ea typeface="Calibri" panose="020F0502020204030204" pitchFamily="34" charset="0"/>
                <a:cs typeface="Times New Roman" panose="02020603050405020304" pitchFamily="18" charset="0"/>
              </a:rPr>
              <a:t>Betweenness</a:t>
            </a:r>
            <a:endParaRPr lang="it-IT" sz="2200" dirty="0">
              <a:ea typeface="Calibri" panose="020F0502020204030204" pitchFamily="34" charset="0"/>
              <a:cs typeface="Times New Roman" panose="02020603050405020304" pitchFamily="18" charset="0"/>
            </a:endParaRPr>
          </a:p>
          <a:p>
            <a:pPr>
              <a:buClr>
                <a:srgbClr val="4495A2"/>
              </a:buClr>
              <a:buSzPct val="100000"/>
              <a:buFont typeface="Arial" panose="020B0604020202020204" pitchFamily="34" charset="0"/>
              <a:buChar char="•"/>
            </a:pPr>
            <a:r>
              <a:rPr lang="it-IT" sz="2200" dirty="0" err="1">
                <a:ea typeface="Calibri" panose="020F0502020204030204" pitchFamily="34" charset="0"/>
                <a:cs typeface="Times New Roman" panose="02020603050405020304" pitchFamily="18" charset="0"/>
              </a:rPr>
              <a:t>Closeness</a:t>
            </a:r>
            <a:endParaRPr lang="it-IT" sz="2200" dirty="0">
              <a:ea typeface="Calibri" panose="020F0502020204030204" pitchFamily="34" charset="0"/>
              <a:cs typeface="Times New Roman" panose="02020603050405020304" pitchFamily="18" charset="0"/>
            </a:endParaRPr>
          </a:p>
          <a:p>
            <a:pPr>
              <a:buClr>
                <a:srgbClr val="4495A2"/>
              </a:buClr>
              <a:buSzPct val="100000"/>
              <a:buFont typeface="Arial" panose="020B0604020202020204" pitchFamily="34" charset="0"/>
              <a:buChar char="•"/>
            </a:pPr>
            <a:r>
              <a:rPr lang="it-IT" sz="2200" dirty="0">
                <a:ea typeface="Calibri" panose="020F0502020204030204" pitchFamily="34" charset="0"/>
                <a:cs typeface="Times New Roman" panose="02020603050405020304" pitchFamily="18" charset="0"/>
              </a:rPr>
              <a:t>Local Clustering </a:t>
            </a:r>
            <a:r>
              <a:rPr lang="it-IT" sz="2200" dirty="0" err="1">
                <a:ea typeface="Calibri" panose="020F0502020204030204" pitchFamily="34" charset="0"/>
                <a:cs typeface="Times New Roman" panose="02020603050405020304" pitchFamily="18" charset="0"/>
              </a:rPr>
              <a:t>Coefficient</a:t>
            </a:r>
            <a:endParaRPr lang="it-IT" sz="2200" dirty="0">
              <a:effectLst/>
              <a:ea typeface="Calibri" panose="020F0502020204030204" pitchFamily="34" charset="0"/>
              <a:cs typeface="Times New Roman" panose="02020603050405020304" pitchFamily="18" charset="0"/>
            </a:endParaRPr>
          </a:p>
        </p:txBody>
      </p:sp>
      <p:sp>
        <p:nvSpPr>
          <p:cNvPr id="21" name="Segnaposto contenuto 4">
            <a:extLst>
              <a:ext uri="{FF2B5EF4-FFF2-40B4-BE49-F238E27FC236}">
                <a16:creationId xmlns:a16="http://schemas.microsoft.com/office/drawing/2014/main" id="{ADE35E03-E034-61CE-82E4-0E3A63DA5CD9}"/>
              </a:ext>
            </a:extLst>
          </p:cNvPr>
          <p:cNvSpPr txBox="1">
            <a:spLocks/>
          </p:cNvSpPr>
          <p:nvPr/>
        </p:nvSpPr>
        <p:spPr>
          <a:xfrm>
            <a:off x="5536873" y="6250609"/>
            <a:ext cx="6005812" cy="394979"/>
          </a:xfrm>
          <a:prstGeom prst="rect">
            <a:avLst/>
          </a:prstGeom>
        </p:spPr>
        <p:txBody>
          <a:bodyPr vert="horz" lIns="0" tIns="0" rIns="0" bIns="0" rtlCol="0" anchor="t" anchorCtr="0">
            <a:noAutofit/>
          </a:bodyPr>
          <a:lstStyle>
            <a:lvl1pPr marL="285750" indent="-285750" algn="l" defTabSz="914400" rtl="0" eaLnBrk="1" latinLnBrk="0" hangingPunct="1">
              <a:lnSpc>
                <a:spcPct val="100000"/>
              </a:lnSpc>
              <a:spcBef>
                <a:spcPts val="1000"/>
              </a:spcBef>
              <a:buFont typeface="Wingdings" pitchFamily="2" charset="2"/>
              <a:buChar char="§"/>
              <a:defRPr sz="16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Clr>
                <a:srgbClr val="4495A2"/>
              </a:buClr>
              <a:buSzPct val="150000"/>
              <a:buNone/>
            </a:pPr>
            <a:r>
              <a:rPr lang="en-US" sz="1400" b="1" dirty="0">
                <a:solidFill>
                  <a:srgbClr val="4495A2"/>
                </a:solidFill>
                <a:ea typeface="Calibri" panose="020F0502020204030204" pitchFamily="34" charset="0"/>
                <a:cs typeface="Times New Roman" panose="02020603050405020304" pitchFamily="18" charset="0"/>
              </a:rPr>
              <a:t>Fig. 3 </a:t>
            </a:r>
            <a:r>
              <a:rPr lang="en-US" sz="1400" b="1" dirty="0">
                <a:ea typeface="Calibri" panose="020F0502020204030204" pitchFamily="34" charset="0"/>
                <a:cs typeface="Times New Roman" panose="02020603050405020304" pitchFamily="18" charset="0"/>
              </a:rPr>
              <a:t>– </a:t>
            </a:r>
            <a:r>
              <a:rPr lang="en-US" sz="1400" dirty="0">
                <a:ea typeface="Calibri" panose="020F0502020204030204" pitchFamily="34" charset="0"/>
                <a:cs typeface="Times New Roman" panose="02020603050405020304" pitchFamily="18" charset="0"/>
              </a:rPr>
              <a:t>An example of the most informative centrality metrics for Subject 3. </a:t>
            </a:r>
            <a:endParaRPr lang="it-IT" sz="14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73208304"/>
      </p:ext>
    </p:extLst>
  </p:cSld>
  <p:clrMapOvr>
    <a:masterClrMapping/>
  </p:clrMapOvr>
</p:sld>
</file>

<file path=ppt/theme/theme1.xml><?xml version="1.0" encoding="utf-8"?>
<a:theme xmlns:a="http://schemas.openxmlformats.org/drawingml/2006/main" name="Tema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362_TF78853419_Win32" id="{5EC6A964-3954-4FD3-AC1D-9DD732235522}" vid="{9EAD0B1B-3D59-457C-A707-E6544797E50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{2F913B8D-EB60-4E74-A7DF-ED043EF8071C}tf78853419_win32</Template>
  <TotalTime>0</TotalTime>
  <Words>639</Words>
  <Application>Microsoft Office PowerPoint</Application>
  <PresentationFormat>Widescreen</PresentationFormat>
  <Paragraphs>80</Paragraphs>
  <Slides>12</Slides>
  <Notes>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12</vt:i4>
      </vt:variant>
    </vt:vector>
  </HeadingPairs>
  <TitlesOfParts>
    <vt:vector size="19" baseType="lpstr">
      <vt:lpstr>Arial</vt:lpstr>
      <vt:lpstr>Calibri</vt:lpstr>
      <vt:lpstr>Cambria Math</vt:lpstr>
      <vt:lpstr>Franklin Gothic Book</vt:lpstr>
      <vt:lpstr>Franklin Gothic Demi</vt:lpstr>
      <vt:lpstr>Wingdings</vt:lpstr>
      <vt:lpstr>Tema1</vt:lpstr>
      <vt:lpstr>EEG Data Acquisition  and Analysis</vt:lpstr>
      <vt:lpstr>Introduction</vt:lpstr>
      <vt:lpstr>The Electroencephalogram</vt:lpstr>
      <vt:lpstr>The Experimental Setup</vt:lpstr>
      <vt:lpstr>Data Acquisition Procedure</vt:lpstr>
      <vt:lpstr>Data Analysis: Pre-processing</vt:lpstr>
      <vt:lpstr>Data Analysis: PSA</vt:lpstr>
      <vt:lpstr>Data Analysis: Connectome</vt:lpstr>
      <vt:lpstr>Data Analysis: Centrality Metrics</vt:lpstr>
      <vt:lpstr>Data Analysis: Statistical Tests</vt:lpstr>
      <vt:lpstr>Results</vt:lpstr>
      <vt:lpstr>Thanks for the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Relazione annuale</dc:title>
  <dc:creator>Mario Caruso</dc:creator>
  <cp:lastModifiedBy>Mario Caruso</cp:lastModifiedBy>
  <cp:revision>161</cp:revision>
  <dcterms:created xsi:type="dcterms:W3CDTF">2023-02-27T10:24:57Z</dcterms:created>
  <dcterms:modified xsi:type="dcterms:W3CDTF">2023-03-04T10:27:23Z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